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wdp" ContentType="image/vnd.ms-photo"/>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17"/>
  </p:notesMasterIdLst>
  <p:sldIdLst>
    <p:sldId id="260" r:id="rId2"/>
    <p:sldId id="259" r:id="rId3"/>
    <p:sldId id="257" r:id="rId4"/>
    <p:sldId id="261" r:id="rId5"/>
    <p:sldId id="262" r:id="rId6"/>
    <p:sldId id="263" r:id="rId7"/>
    <p:sldId id="256" r:id="rId8"/>
    <p:sldId id="258" r:id="rId9"/>
    <p:sldId id="264" r:id="rId10"/>
    <p:sldId id="265" r:id="rId11"/>
    <p:sldId id="266" r:id="rId12"/>
    <p:sldId id="269" r:id="rId13"/>
    <p:sldId id="270" r:id="rId14"/>
    <p:sldId id="268" r:id="rId15"/>
    <p:sldId id="271" r:id="rId16"/>
  </p:sldIdLst>
  <p:sldSz cx="9144000" cy="6858000" type="screen4x3"/>
  <p:notesSz cx="6794500" cy="9982200"/>
  <p:defaultTextStyle>
    <a:defPPr>
      <a:defRPr lang="ja-JP"/>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000000"/>
    <a:srgbClr val="E1F0FF"/>
    <a:srgbClr val="F7FBFF"/>
    <a:srgbClr val="99CCFF"/>
    <a:srgbClr val="FF2929"/>
    <a:srgbClr val="FF0000"/>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Lst>
</p:presentationPr>
</file>

<file path=ppt/tableStyles.xml><?xml version="1.0" encoding="utf-8"?>
<a:tblStyleLst xmlns:a="http://schemas.openxmlformats.org/drawingml/2006/main" def="{5C22544A-7EE6-4342-B048-85BDC9FD1C3A}">
  <a:tblStyle styleId="{5C22544A-7EE6-4342-B048-85BDC9FD1C3A}" styleName="中間スタイル 2 - アクセント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 styleId="{2D5ABB26-0587-4C30-8999-92F81FD0307C}" styleName="スタイルなし、表のグリッド線なし">
    <a:wholeTbl>
      <a:tcTxStyle>
        <a:fontRef idx="minor">
          <a:scrgbClr r="0" g="0" b="0"/>
        </a:fontRef>
        <a:schemeClr val="tx1"/>
      </a:tcTxStyle>
      <a:tcStyle>
        <a:tcBdr>
          <a:left>
            <a:ln>
              <a:noFill/>
            </a:ln>
          </a:left>
          <a:right>
            <a:ln>
              <a:noFill/>
            </a:ln>
          </a:right>
          <a:top>
            <a:ln>
              <a:noFill/>
            </a:ln>
          </a:top>
          <a:bottom>
            <a:ln>
              <a:noFill/>
            </a:ln>
          </a:bottom>
          <a:insideH>
            <a:ln>
              <a:noFill/>
            </a:ln>
          </a:insideH>
          <a:insideV>
            <a:ln>
              <a:noFill/>
            </a:ln>
          </a:insideV>
        </a:tcBdr>
        <a:fill>
          <a:noFill/>
        </a:fill>
      </a:tcStyle>
    </a:wholeTbl>
  </a:tblStyle>
  <a:tblStyle styleId="{5940675A-B579-460E-94D1-54222C63F5DA}" styleName="スタイルなし、表のグリッド線あり">
    <a:wholeTbl>
      <a:tcTxStyle>
        <a:fontRef idx="minor">
          <a:scrgbClr r="0" g="0" b="0"/>
        </a:fontRef>
        <a:schemeClr val="tx1"/>
      </a:tcTxStyle>
      <a:tcStyle>
        <a:tcBdr>
          <a:left>
            <a:ln w="12700" cmpd="sng">
              <a:solidFill>
                <a:schemeClr val="tx1"/>
              </a:solidFill>
            </a:ln>
          </a:left>
          <a:right>
            <a:ln w="12700" cmpd="sng">
              <a:solidFill>
                <a:schemeClr val="tx1"/>
              </a:solidFill>
            </a:ln>
          </a:right>
          <a:top>
            <a:ln w="12700" cmpd="sng">
              <a:solidFill>
                <a:schemeClr val="tx1"/>
              </a:solidFill>
            </a:ln>
          </a:top>
          <a:bottom>
            <a:ln w="12700" cmpd="sng">
              <a:solidFill>
                <a:schemeClr val="tx1"/>
              </a:solidFill>
            </a:ln>
          </a:bottom>
          <a:insideH>
            <a:ln w="12700" cmpd="sng">
              <a:solidFill>
                <a:schemeClr val="tx1"/>
              </a:solidFill>
            </a:ln>
          </a:insideH>
          <a:insideV>
            <a:ln w="12700" cmpd="sng">
              <a:solidFill>
                <a:schemeClr val="tx1"/>
              </a:solidFill>
            </a:ln>
          </a:insideV>
        </a:tcBdr>
        <a:fill>
          <a:noFill/>
        </a:fill>
      </a:tcStyle>
    </a:wholeTbl>
  </a:tblStyle>
  <a:tblStyle styleId="{21E4AEA4-8DFA-4A89-87EB-49C32662AFE0}" styleName="中間スタイル 2 - アクセント 2">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2">
              <a:tint val="20000"/>
            </a:schemeClr>
          </a:solidFill>
        </a:fill>
      </a:tcStyle>
    </a:wholeTbl>
    <a:band1H>
      <a:tcStyle>
        <a:tcBdr/>
        <a:fill>
          <a:solidFill>
            <a:schemeClr val="accent2">
              <a:tint val="40000"/>
            </a:schemeClr>
          </a:solidFill>
        </a:fill>
      </a:tcStyle>
    </a:band1H>
    <a:band2H>
      <a:tcStyle>
        <a:tcBdr/>
      </a:tcStyle>
    </a:band2H>
    <a:band1V>
      <a:tcStyle>
        <a:tcBdr/>
        <a:fill>
          <a:solidFill>
            <a:schemeClr val="accent2">
              <a:tint val="40000"/>
            </a:schemeClr>
          </a:solidFill>
        </a:fill>
      </a:tcStyle>
    </a:band1V>
    <a:band2V>
      <a:tcStyle>
        <a:tcBdr/>
      </a:tcStyle>
    </a:band2V>
    <a:lastCol>
      <a:tcTxStyle b="on">
        <a:fontRef idx="minor">
          <a:prstClr val="black"/>
        </a:fontRef>
        <a:schemeClr val="lt1"/>
      </a:tcTxStyle>
      <a:tcStyle>
        <a:tcBdr/>
        <a:fill>
          <a:solidFill>
            <a:schemeClr val="accent2"/>
          </a:solidFill>
        </a:fill>
      </a:tcStyle>
    </a:lastCol>
    <a:firstCol>
      <a:tcTxStyle b="on">
        <a:fontRef idx="minor">
          <a:prstClr val="black"/>
        </a:fontRef>
        <a:schemeClr val="lt1"/>
      </a:tcTxStyle>
      <a:tcStyle>
        <a:tcBdr/>
        <a:fill>
          <a:solidFill>
            <a:schemeClr val="accent2"/>
          </a:solidFill>
        </a:fill>
      </a:tcStyle>
    </a:firstCol>
    <a:lastRow>
      <a:tcTxStyle b="on">
        <a:fontRef idx="minor">
          <a:prstClr val="black"/>
        </a:fontRef>
        <a:schemeClr val="lt1"/>
      </a:tcTxStyle>
      <a:tcStyle>
        <a:tcBdr>
          <a:top>
            <a:ln w="38100" cmpd="sng">
              <a:solidFill>
                <a:schemeClr val="lt1"/>
              </a:solidFill>
            </a:ln>
          </a:top>
        </a:tcBdr>
        <a:fill>
          <a:solidFill>
            <a:schemeClr val="accent2"/>
          </a:solidFill>
        </a:fill>
      </a:tcStyle>
    </a:lastRow>
    <a:firstRow>
      <a:tcTxStyle b="on">
        <a:fontRef idx="minor">
          <a:prstClr val="black"/>
        </a:fontRef>
        <a:schemeClr val="lt1"/>
      </a:tcTxStyle>
      <a:tcStyle>
        <a:tcBdr>
          <a:bottom>
            <a:ln w="38100" cmpd="sng">
              <a:solidFill>
                <a:schemeClr val="lt1"/>
              </a:solidFill>
            </a:ln>
          </a:bottom>
        </a:tcBdr>
        <a:fill>
          <a:solidFill>
            <a:schemeClr val="accent2"/>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3525" autoAdjust="0"/>
  </p:normalViewPr>
  <p:slideViewPr>
    <p:cSldViewPr showGuides="1">
      <p:cViewPr>
        <p:scale>
          <a:sx n="110" d="100"/>
          <a:sy n="110" d="100"/>
        </p:scale>
        <p:origin x="-132" y="1938"/>
      </p:cViewPr>
      <p:guideLst>
        <p:guide orient="horz" pos="1434"/>
        <p:guide pos="2880"/>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tableStyles" Target="tableStyles.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notesMaster" Target="notesMasters/notesMaster1.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viewProps" Target="viewProps.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ヘッダー プレースホルダー 1"/>
          <p:cNvSpPr>
            <a:spLocks noGrp="1"/>
          </p:cNvSpPr>
          <p:nvPr>
            <p:ph type="hdr" sz="quarter"/>
          </p:nvPr>
        </p:nvSpPr>
        <p:spPr>
          <a:xfrm>
            <a:off x="1" y="0"/>
            <a:ext cx="2944283" cy="499110"/>
          </a:xfrm>
          <a:prstGeom prst="rect">
            <a:avLst/>
          </a:prstGeom>
        </p:spPr>
        <p:txBody>
          <a:bodyPr vert="horz" lIns="91434" tIns="45718" rIns="91434" bIns="45718" rtlCol="0"/>
          <a:lstStyle>
            <a:lvl1pPr algn="l">
              <a:defRPr sz="1200"/>
            </a:lvl1pPr>
          </a:lstStyle>
          <a:p>
            <a:endParaRPr kumimoji="1" lang="ja-JP" altLang="en-US"/>
          </a:p>
        </p:txBody>
      </p:sp>
      <p:sp>
        <p:nvSpPr>
          <p:cNvPr id="3" name="日付プレースホルダー 2"/>
          <p:cNvSpPr>
            <a:spLocks noGrp="1"/>
          </p:cNvSpPr>
          <p:nvPr>
            <p:ph type="dt" idx="1"/>
          </p:nvPr>
        </p:nvSpPr>
        <p:spPr>
          <a:xfrm>
            <a:off x="3848646" y="0"/>
            <a:ext cx="2944283" cy="499110"/>
          </a:xfrm>
          <a:prstGeom prst="rect">
            <a:avLst/>
          </a:prstGeom>
        </p:spPr>
        <p:txBody>
          <a:bodyPr vert="horz" lIns="91434" tIns="45718" rIns="91434" bIns="45718" rtlCol="0"/>
          <a:lstStyle>
            <a:lvl1pPr algn="r">
              <a:defRPr sz="1200"/>
            </a:lvl1pPr>
          </a:lstStyle>
          <a:p>
            <a:fld id="{964D2B95-1CDF-46BB-9ADB-953D1A91734B}" type="datetimeFigureOut">
              <a:rPr kumimoji="1" lang="ja-JP" altLang="en-US" smtClean="0"/>
              <a:t>2019/5/14</a:t>
            </a:fld>
            <a:endParaRPr kumimoji="1" lang="ja-JP" altLang="en-US"/>
          </a:p>
        </p:txBody>
      </p:sp>
      <p:sp>
        <p:nvSpPr>
          <p:cNvPr id="4" name="スライド イメージ プレースホルダー 3"/>
          <p:cNvSpPr>
            <a:spLocks noGrp="1" noRot="1" noChangeAspect="1"/>
          </p:cNvSpPr>
          <p:nvPr>
            <p:ph type="sldImg" idx="2"/>
          </p:nvPr>
        </p:nvSpPr>
        <p:spPr>
          <a:xfrm>
            <a:off x="901700" y="749300"/>
            <a:ext cx="4991100" cy="3743325"/>
          </a:xfrm>
          <a:prstGeom prst="rect">
            <a:avLst/>
          </a:prstGeom>
          <a:noFill/>
          <a:ln w="12700">
            <a:solidFill>
              <a:prstClr val="black"/>
            </a:solidFill>
          </a:ln>
        </p:spPr>
        <p:txBody>
          <a:bodyPr vert="horz" lIns="91434" tIns="45718" rIns="91434" bIns="45718" rtlCol="0" anchor="ctr"/>
          <a:lstStyle/>
          <a:p>
            <a:endParaRPr lang="ja-JP" altLang="en-US"/>
          </a:p>
        </p:txBody>
      </p:sp>
      <p:sp>
        <p:nvSpPr>
          <p:cNvPr id="5" name="ノート プレースホルダー 4"/>
          <p:cNvSpPr>
            <a:spLocks noGrp="1"/>
          </p:cNvSpPr>
          <p:nvPr>
            <p:ph type="body" sz="quarter" idx="3"/>
          </p:nvPr>
        </p:nvSpPr>
        <p:spPr>
          <a:xfrm>
            <a:off x="679450" y="4741546"/>
            <a:ext cx="5435600" cy="4491990"/>
          </a:xfrm>
          <a:prstGeom prst="rect">
            <a:avLst/>
          </a:prstGeom>
        </p:spPr>
        <p:txBody>
          <a:bodyPr vert="horz" lIns="91434" tIns="45718" rIns="91434" bIns="45718" rtlCol="0"/>
          <a:lstStyle/>
          <a:p>
            <a:pPr lvl="0"/>
            <a:r>
              <a:rPr kumimoji="1" lang="ja-JP" altLang="en-US" smtClean="0"/>
              <a:t>マスター テキストの書式設定</a:t>
            </a:r>
          </a:p>
          <a:p>
            <a:pPr lvl="1"/>
            <a:r>
              <a:rPr kumimoji="1" lang="ja-JP" altLang="en-US" smtClean="0"/>
              <a:t>第 </a:t>
            </a:r>
            <a:r>
              <a:rPr kumimoji="1" lang="en-US" altLang="ja-JP" smtClean="0"/>
              <a:t>2 </a:t>
            </a:r>
            <a:r>
              <a:rPr kumimoji="1" lang="ja-JP" altLang="en-US" smtClean="0"/>
              <a:t>レベル</a:t>
            </a:r>
          </a:p>
          <a:p>
            <a:pPr lvl="2"/>
            <a:r>
              <a:rPr kumimoji="1" lang="ja-JP" altLang="en-US" smtClean="0"/>
              <a:t>第 </a:t>
            </a:r>
            <a:r>
              <a:rPr kumimoji="1" lang="en-US" altLang="ja-JP" smtClean="0"/>
              <a:t>3 </a:t>
            </a:r>
            <a:r>
              <a:rPr kumimoji="1" lang="ja-JP" altLang="en-US" smtClean="0"/>
              <a:t>レベル</a:t>
            </a:r>
          </a:p>
          <a:p>
            <a:pPr lvl="3"/>
            <a:r>
              <a:rPr kumimoji="1" lang="ja-JP" altLang="en-US" smtClean="0"/>
              <a:t>第 </a:t>
            </a:r>
            <a:r>
              <a:rPr kumimoji="1" lang="en-US" altLang="ja-JP" smtClean="0"/>
              <a:t>4 </a:t>
            </a:r>
            <a:r>
              <a:rPr kumimoji="1" lang="ja-JP" altLang="en-US" smtClean="0"/>
              <a:t>レベル</a:t>
            </a:r>
          </a:p>
          <a:p>
            <a:pPr lvl="4"/>
            <a:r>
              <a:rPr kumimoji="1" lang="ja-JP" altLang="en-US" smtClean="0"/>
              <a:t>第 </a:t>
            </a:r>
            <a:r>
              <a:rPr kumimoji="1" lang="en-US" altLang="ja-JP" smtClean="0"/>
              <a:t>5 </a:t>
            </a:r>
            <a:r>
              <a:rPr kumimoji="1" lang="ja-JP" altLang="en-US" smtClean="0"/>
              <a:t>レベル</a:t>
            </a:r>
            <a:endParaRPr kumimoji="1" lang="ja-JP" altLang="en-US"/>
          </a:p>
        </p:txBody>
      </p:sp>
      <p:sp>
        <p:nvSpPr>
          <p:cNvPr id="6" name="フッター プレースホルダー 5"/>
          <p:cNvSpPr>
            <a:spLocks noGrp="1"/>
          </p:cNvSpPr>
          <p:nvPr>
            <p:ph type="ftr" sz="quarter" idx="4"/>
          </p:nvPr>
        </p:nvSpPr>
        <p:spPr>
          <a:xfrm>
            <a:off x="1" y="9481358"/>
            <a:ext cx="2944283" cy="499110"/>
          </a:xfrm>
          <a:prstGeom prst="rect">
            <a:avLst/>
          </a:prstGeom>
        </p:spPr>
        <p:txBody>
          <a:bodyPr vert="horz" lIns="91434" tIns="45718" rIns="91434" bIns="45718" rtlCol="0" anchor="b"/>
          <a:lstStyle>
            <a:lvl1pPr algn="l">
              <a:defRPr sz="1200"/>
            </a:lvl1pPr>
          </a:lstStyle>
          <a:p>
            <a:endParaRPr kumimoji="1" lang="ja-JP" altLang="en-US"/>
          </a:p>
        </p:txBody>
      </p:sp>
      <p:sp>
        <p:nvSpPr>
          <p:cNvPr id="7" name="スライド番号プレースホルダー 6"/>
          <p:cNvSpPr>
            <a:spLocks noGrp="1"/>
          </p:cNvSpPr>
          <p:nvPr>
            <p:ph type="sldNum" sz="quarter" idx="5"/>
          </p:nvPr>
        </p:nvSpPr>
        <p:spPr>
          <a:xfrm>
            <a:off x="3848646" y="9481358"/>
            <a:ext cx="2944283" cy="499110"/>
          </a:xfrm>
          <a:prstGeom prst="rect">
            <a:avLst/>
          </a:prstGeom>
        </p:spPr>
        <p:txBody>
          <a:bodyPr vert="horz" lIns="91434" tIns="45718" rIns="91434" bIns="45718" rtlCol="0" anchor="b"/>
          <a:lstStyle>
            <a:lvl1pPr algn="r">
              <a:defRPr sz="1200"/>
            </a:lvl1pPr>
          </a:lstStyle>
          <a:p>
            <a:fld id="{06DE0761-3F55-48BB-878B-76C94DA7F02B}" type="slidenum">
              <a:rPr kumimoji="1" lang="ja-JP" altLang="en-US" smtClean="0"/>
              <a:t>‹#›</a:t>
            </a:fld>
            <a:endParaRPr kumimoji="1" lang="ja-JP" altLang="en-US"/>
          </a:p>
        </p:txBody>
      </p:sp>
    </p:spTree>
    <p:extLst>
      <p:ext uri="{BB962C8B-B14F-4D97-AF65-F5344CB8AC3E}">
        <p14:creationId xmlns:p14="http://schemas.microsoft.com/office/powerpoint/2010/main" val="3166292396"/>
      </p:ext>
    </p:extLst>
  </p:cSld>
  <p:clrMap bg1="lt1" tx1="dk1" bg2="lt2" tx2="dk2" accent1="accent1" accent2="accent2" accent3="accent3" accent4="accent4" accent5="accent5" accent6="accent6" hlink="hlink" folHlink="folHlink"/>
  <p:notesStyle>
    <a:lvl1pPr marL="0" algn="l" defTabSz="914400" rtl="0" eaLnBrk="1" latinLnBrk="0" hangingPunct="1">
      <a:defRPr kumimoji="1" sz="1200" kern="1200">
        <a:solidFill>
          <a:schemeClr val="tx1"/>
        </a:solidFill>
        <a:latin typeface="+mn-lt"/>
        <a:ea typeface="+mn-ea"/>
        <a:cs typeface="+mn-cs"/>
      </a:defRPr>
    </a:lvl1pPr>
    <a:lvl2pPr marL="457200" algn="l" defTabSz="914400" rtl="0" eaLnBrk="1" latinLnBrk="0" hangingPunct="1">
      <a:defRPr kumimoji="1" sz="1200" kern="1200">
        <a:solidFill>
          <a:schemeClr val="tx1"/>
        </a:solidFill>
        <a:latin typeface="+mn-lt"/>
        <a:ea typeface="+mn-ea"/>
        <a:cs typeface="+mn-cs"/>
      </a:defRPr>
    </a:lvl2pPr>
    <a:lvl3pPr marL="914400" algn="l" defTabSz="914400" rtl="0" eaLnBrk="1" latinLnBrk="0" hangingPunct="1">
      <a:defRPr kumimoji="1" sz="1200" kern="1200">
        <a:solidFill>
          <a:schemeClr val="tx1"/>
        </a:solidFill>
        <a:latin typeface="+mn-lt"/>
        <a:ea typeface="+mn-ea"/>
        <a:cs typeface="+mn-cs"/>
      </a:defRPr>
    </a:lvl3pPr>
    <a:lvl4pPr marL="1371600" algn="l" defTabSz="914400" rtl="0" eaLnBrk="1" latinLnBrk="0" hangingPunct="1">
      <a:defRPr kumimoji="1" sz="1200" kern="1200">
        <a:solidFill>
          <a:schemeClr val="tx1"/>
        </a:solidFill>
        <a:latin typeface="+mn-lt"/>
        <a:ea typeface="+mn-ea"/>
        <a:cs typeface="+mn-cs"/>
      </a:defRPr>
    </a:lvl4pPr>
    <a:lvl5pPr marL="1828800" algn="l" defTabSz="914400" rtl="0" eaLnBrk="1" latinLnBrk="0" hangingPunct="1">
      <a:defRPr kumimoji="1" sz="1200" kern="1200">
        <a:solidFill>
          <a:schemeClr val="tx1"/>
        </a:solidFill>
        <a:latin typeface="+mn-lt"/>
        <a:ea typeface="+mn-ea"/>
        <a:cs typeface="+mn-cs"/>
      </a:defRPr>
    </a:lvl5pPr>
    <a:lvl6pPr marL="2286000" algn="l" defTabSz="914400" rtl="0" eaLnBrk="1" latinLnBrk="0" hangingPunct="1">
      <a:defRPr kumimoji="1" sz="1200" kern="1200">
        <a:solidFill>
          <a:schemeClr val="tx1"/>
        </a:solidFill>
        <a:latin typeface="+mn-lt"/>
        <a:ea typeface="+mn-ea"/>
        <a:cs typeface="+mn-cs"/>
      </a:defRPr>
    </a:lvl6pPr>
    <a:lvl7pPr marL="2743200" algn="l" defTabSz="914400" rtl="0" eaLnBrk="1" latinLnBrk="0" hangingPunct="1">
      <a:defRPr kumimoji="1" sz="1200" kern="1200">
        <a:solidFill>
          <a:schemeClr val="tx1"/>
        </a:solidFill>
        <a:latin typeface="+mn-lt"/>
        <a:ea typeface="+mn-ea"/>
        <a:cs typeface="+mn-cs"/>
      </a:defRPr>
    </a:lvl7pPr>
    <a:lvl8pPr marL="3200400" algn="l" defTabSz="914400" rtl="0" eaLnBrk="1" latinLnBrk="0" hangingPunct="1">
      <a:defRPr kumimoji="1" sz="1200" kern="1200">
        <a:solidFill>
          <a:schemeClr val="tx1"/>
        </a:solidFill>
        <a:latin typeface="+mn-lt"/>
        <a:ea typeface="+mn-ea"/>
        <a:cs typeface="+mn-cs"/>
      </a:defRPr>
    </a:lvl8pPr>
    <a:lvl9pPr marL="3657600" algn="l" defTabSz="914400" rtl="0" eaLnBrk="1" latinLnBrk="0" hangingPunct="1">
      <a:defRPr kumimoji="1"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endParaRPr kumimoji="1" lang="ja-JP" altLang="en-US" dirty="0"/>
          </a:p>
        </p:txBody>
      </p:sp>
      <p:sp>
        <p:nvSpPr>
          <p:cNvPr id="4" name="スライド番号プレースホルダー 3"/>
          <p:cNvSpPr>
            <a:spLocks noGrp="1"/>
          </p:cNvSpPr>
          <p:nvPr>
            <p:ph type="sldNum" sz="quarter" idx="10"/>
          </p:nvPr>
        </p:nvSpPr>
        <p:spPr/>
        <p:txBody>
          <a:bodyPr/>
          <a:lstStyle/>
          <a:p>
            <a:fld id="{06DE0761-3F55-48BB-878B-76C94DA7F02B}" type="slidenum">
              <a:rPr kumimoji="1" lang="ja-JP" altLang="en-US" smtClean="0"/>
              <a:t>4</a:t>
            </a:fld>
            <a:endParaRPr kumimoji="1" lang="ja-JP" altLang="en-US"/>
          </a:p>
        </p:txBody>
      </p:sp>
    </p:spTree>
    <p:extLst>
      <p:ext uri="{BB962C8B-B14F-4D97-AF65-F5344CB8AC3E}">
        <p14:creationId xmlns:p14="http://schemas.microsoft.com/office/powerpoint/2010/main" val="1461621991"/>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endParaRPr kumimoji="1" lang="ja-JP" altLang="en-US" dirty="0"/>
          </a:p>
        </p:txBody>
      </p:sp>
      <p:sp>
        <p:nvSpPr>
          <p:cNvPr id="4" name="スライド番号プレースホルダー 3"/>
          <p:cNvSpPr>
            <a:spLocks noGrp="1"/>
          </p:cNvSpPr>
          <p:nvPr>
            <p:ph type="sldNum" sz="quarter" idx="10"/>
          </p:nvPr>
        </p:nvSpPr>
        <p:spPr/>
        <p:txBody>
          <a:bodyPr/>
          <a:lstStyle/>
          <a:p>
            <a:fld id="{06DE0761-3F55-48BB-878B-76C94DA7F02B}" type="slidenum">
              <a:rPr kumimoji="1" lang="ja-JP" altLang="en-US" smtClean="0"/>
              <a:t>7</a:t>
            </a:fld>
            <a:endParaRPr kumimoji="1" lang="ja-JP" altLang="en-US"/>
          </a:p>
        </p:txBody>
      </p:sp>
    </p:spTree>
    <p:extLst>
      <p:ext uri="{BB962C8B-B14F-4D97-AF65-F5344CB8AC3E}">
        <p14:creationId xmlns:p14="http://schemas.microsoft.com/office/powerpoint/2010/main" val="960139248"/>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endParaRPr kumimoji="1" lang="ja-JP" altLang="en-US" dirty="0"/>
          </a:p>
        </p:txBody>
      </p:sp>
      <p:sp>
        <p:nvSpPr>
          <p:cNvPr id="4" name="スライド番号プレースホルダー 3"/>
          <p:cNvSpPr>
            <a:spLocks noGrp="1"/>
          </p:cNvSpPr>
          <p:nvPr>
            <p:ph type="sldNum" sz="quarter" idx="10"/>
          </p:nvPr>
        </p:nvSpPr>
        <p:spPr/>
        <p:txBody>
          <a:bodyPr/>
          <a:lstStyle/>
          <a:p>
            <a:fld id="{06DE0761-3F55-48BB-878B-76C94DA7F02B}" type="slidenum">
              <a:rPr kumimoji="1" lang="ja-JP" altLang="en-US" smtClean="0"/>
              <a:t>13</a:t>
            </a:fld>
            <a:endParaRPr kumimoji="1" lang="ja-JP" altLang="en-US"/>
          </a:p>
        </p:txBody>
      </p:sp>
    </p:spTree>
    <p:extLst>
      <p:ext uri="{BB962C8B-B14F-4D97-AF65-F5344CB8AC3E}">
        <p14:creationId xmlns:p14="http://schemas.microsoft.com/office/powerpoint/2010/main" val="122378633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スライド イメージ プレースホルダー 1"/>
          <p:cNvSpPr>
            <a:spLocks noGrp="1" noRot="1" noChangeAspect="1"/>
          </p:cNvSpPr>
          <p:nvPr>
            <p:ph type="sldImg"/>
          </p:nvPr>
        </p:nvSpPr>
        <p:spPr/>
      </p:sp>
      <p:sp>
        <p:nvSpPr>
          <p:cNvPr id="3" name="ノート プレースホルダー 2"/>
          <p:cNvSpPr>
            <a:spLocks noGrp="1"/>
          </p:cNvSpPr>
          <p:nvPr>
            <p:ph type="body" idx="1"/>
          </p:nvPr>
        </p:nvSpPr>
        <p:spPr/>
        <p:txBody>
          <a:bodyPr/>
          <a:lstStyle/>
          <a:p>
            <a:endParaRPr kumimoji="1" lang="ja-JP" altLang="en-US" dirty="0"/>
          </a:p>
        </p:txBody>
      </p:sp>
      <p:sp>
        <p:nvSpPr>
          <p:cNvPr id="4" name="スライド番号プレースホルダー 3"/>
          <p:cNvSpPr>
            <a:spLocks noGrp="1"/>
          </p:cNvSpPr>
          <p:nvPr>
            <p:ph type="sldNum" sz="quarter" idx="10"/>
          </p:nvPr>
        </p:nvSpPr>
        <p:spPr/>
        <p:txBody>
          <a:bodyPr/>
          <a:lstStyle/>
          <a:p>
            <a:fld id="{06DE0761-3F55-48BB-878B-76C94DA7F02B}" type="slidenum">
              <a:rPr kumimoji="1" lang="ja-JP" altLang="en-US" smtClean="0"/>
              <a:t>14</a:t>
            </a:fld>
            <a:endParaRPr kumimoji="1" lang="ja-JP" altLang="en-US"/>
          </a:p>
        </p:txBody>
      </p:sp>
    </p:spTree>
    <p:extLst>
      <p:ext uri="{BB962C8B-B14F-4D97-AF65-F5344CB8AC3E}">
        <p14:creationId xmlns:p14="http://schemas.microsoft.com/office/powerpoint/2010/main" val="1223209226"/>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タイトル スライド">
    <p:spTree>
      <p:nvGrpSpPr>
        <p:cNvPr id="1" name=""/>
        <p:cNvGrpSpPr/>
        <p:nvPr/>
      </p:nvGrpSpPr>
      <p:grpSpPr>
        <a:xfrm>
          <a:off x="0" y="0"/>
          <a:ext cx="0" cy="0"/>
          <a:chOff x="0" y="0"/>
          <a:chExt cx="0" cy="0"/>
        </a:xfrm>
      </p:grpSpPr>
      <p:sp>
        <p:nvSpPr>
          <p:cNvPr id="2" name="タイトル 1"/>
          <p:cNvSpPr>
            <a:spLocks noGrp="1"/>
          </p:cNvSpPr>
          <p:nvPr>
            <p:ph type="ctrTitle"/>
          </p:nvPr>
        </p:nvSpPr>
        <p:spPr>
          <a:xfrm>
            <a:off x="685800" y="2130425"/>
            <a:ext cx="7772400" cy="1470025"/>
          </a:xfrm>
        </p:spPr>
        <p:txBody>
          <a:bodyPr/>
          <a:lstStyle/>
          <a:p>
            <a:r>
              <a:rPr kumimoji="1" lang="ja-JP" altLang="en-US" smtClean="0"/>
              <a:t>マスター タイトルの書式設定</a:t>
            </a:r>
            <a:endParaRPr kumimoji="1" lang="ja-JP" altLang="en-US"/>
          </a:p>
        </p:txBody>
      </p:sp>
      <p:sp>
        <p:nvSpPr>
          <p:cNvPr id="3" name="サブタイトル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kumimoji="1" lang="ja-JP" altLang="en-US" smtClean="0"/>
              <a:t>マスター サブタイトルの書式設定</a:t>
            </a:r>
            <a:endParaRPr kumimoji="1" lang="ja-JP" altLang="en-US"/>
          </a:p>
        </p:txBody>
      </p:sp>
      <p:sp>
        <p:nvSpPr>
          <p:cNvPr id="4" name="日付プレースホルダー 3"/>
          <p:cNvSpPr>
            <a:spLocks noGrp="1"/>
          </p:cNvSpPr>
          <p:nvPr>
            <p:ph type="dt" sz="half" idx="10"/>
          </p:nvPr>
        </p:nvSpPr>
        <p:spPr/>
        <p:txBody>
          <a:bodyPr/>
          <a:lstStyle/>
          <a:p>
            <a:fld id="{AED2A1B8-136D-4963-98D6-656ABCC2EE53}" type="datetimeFigureOut">
              <a:rPr kumimoji="1" lang="ja-JP" altLang="en-US" smtClean="0"/>
              <a:t>2019/5/14</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A888A9F6-DDBB-4671-A68F-A78DFAC13AC1}" type="slidenum">
              <a:rPr kumimoji="1" lang="ja-JP" altLang="en-US" smtClean="0"/>
              <a:t>‹#›</a:t>
            </a:fld>
            <a:endParaRPr kumimoji="1" lang="ja-JP" altLang="en-US"/>
          </a:p>
        </p:txBody>
      </p:sp>
    </p:spTree>
    <p:extLst>
      <p:ext uri="{BB962C8B-B14F-4D97-AF65-F5344CB8AC3E}">
        <p14:creationId xmlns:p14="http://schemas.microsoft.com/office/powerpoint/2010/main" val="1010002467"/>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タイトルと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smtClean="0"/>
              <a:t>マスター タイトルの書式設定</a:t>
            </a:r>
            <a:endParaRPr kumimoji="1" lang="ja-JP" altLang="en-US"/>
          </a:p>
        </p:txBody>
      </p:sp>
      <p:sp>
        <p:nvSpPr>
          <p:cNvPr id="3" name="コンテンツ プレースホルダー 2"/>
          <p:cNvSpPr>
            <a:spLocks noGrp="1"/>
          </p:cNvSpPr>
          <p:nvPr>
            <p:ph idx="1"/>
          </p:nvPr>
        </p:nvSpPr>
        <p:spPr/>
        <p:txBody>
          <a:bodyPr/>
          <a:lstStyle/>
          <a:p>
            <a:pPr lvl="0"/>
            <a:r>
              <a:rPr kumimoji="1" lang="ja-JP" altLang="en-US" smtClean="0"/>
              <a:t>マスター テキストの書式設定</a:t>
            </a:r>
          </a:p>
          <a:p>
            <a:pPr lvl="1"/>
            <a:r>
              <a:rPr kumimoji="1" lang="ja-JP" altLang="en-US" smtClean="0"/>
              <a:t>第 </a:t>
            </a:r>
            <a:r>
              <a:rPr kumimoji="1" lang="en-US" altLang="ja-JP" smtClean="0"/>
              <a:t>2 </a:t>
            </a:r>
            <a:r>
              <a:rPr kumimoji="1" lang="ja-JP" altLang="en-US" smtClean="0"/>
              <a:t>レベル</a:t>
            </a:r>
          </a:p>
          <a:p>
            <a:pPr lvl="2"/>
            <a:r>
              <a:rPr kumimoji="1" lang="ja-JP" altLang="en-US" smtClean="0"/>
              <a:t>第 </a:t>
            </a:r>
            <a:r>
              <a:rPr kumimoji="1" lang="en-US" altLang="ja-JP" smtClean="0"/>
              <a:t>3 </a:t>
            </a:r>
            <a:r>
              <a:rPr kumimoji="1" lang="ja-JP" altLang="en-US" smtClean="0"/>
              <a:t>レベル</a:t>
            </a:r>
          </a:p>
          <a:p>
            <a:pPr lvl="3"/>
            <a:r>
              <a:rPr kumimoji="1" lang="ja-JP" altLang="en-US" smtClean="0"/>
              <a:t>第 </a:t>
            </a:r>
            <a:r>
              <a:rPr kumimoji="1" lang="en-US" altLang="ja-JP" smtClean="0"/>
              <a:t>4 </a:t>
            </a:r>
            <a:r>
              <a:rPr kumimoji="1" lang="ja-JP" altLang="en-US" smtClean="0"/>
              <a:t>レベル</a:t>
            </a:r>
          </a:p>
          <a:p>
            <a:pPr lvl="4"/>
            <a:r>
              <a:rPr kumimoji="1" lang="ja-JP" altLang="en-US" smtClean="0"/>
              <a:t>第 </a:t>
            </a:r>
            <a:r>
              <a:rPr kumimoji="1" lang="en-US" altLang="ja-JP" smtClean="0"/>
              <a:t>5 </a:t>
            </a:r>
            <a:r>
              <a:rPr kumimoji="1" lang="ja-JP" altLang="en-US" smtClean="0"/>
              <a:t>レベル</a:t>
            </a:r>
            <a:endParaRPr kumimoji="1" lang="ja-JP" altLang="en-US"/>
          </a:p>
        </p:txBody>
      </p:sp>
      <p:sp>
        <p:nvSpPr>
          <p:cNvPr id="4" name="日付プレースホルダー 3"/>
          <p:cNvSpPr>
            <a:spLocks noGrp="1"/>
          </p:cNvSpPr>
          <p:nvPr>
            <p:ph type="dt" sz="half" idx="10"/>
          </p:nvPr>
        </p:nvSpPr>
        <p:spPr/>
        <p:txBody>
          <a:bodyPr/>
          <a:lstStyle/>
          <a:p>
            <a:fld id="{AED2A1B8-136D-4963-98D6-656ABCC2EE53}" type="datetimeFigureOut">
              <a:rPr kumimoji="1" lang="ja-JP" altLang="en-US" smtClean="0"/>
              <a:t>2019/5/14</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A888A9F6-DDBB-4671-A68F-A78DFAC13AC1}" type="slidenum">
              <a:rPr kumimoji="1" lang="ja-JP" altLang="en-US" smtClean="0"/>
              <a:t>‹#›</a:t>
            </a:fld>
            <a:endParaRPr kumimoji="1" lang="ja-JP" altLang="en-US"/>
          </a:p>
        </p:txBody>
      </p:sp>
    </p:spTree>
    <p:extLst>
      <p:ext uri="{BB962C8B-B14F-4D97-AF65-F5344CB8AC3E}">
        <p14:creationId xmlns:p14="http://schemas.microsoft.com/office/powerpoint/2010/main" val="1428806381"/>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セクション見出し">
    <p:spTree>
      <p:nvGrpSpPr>
        <p:cNvPr id="1" name=""/>
        <p:cNvGrpSpPr/>
        <p:nvPr/>
      </p:nvGrpSpPr>
      <p:grpSpPr>
        <a:xfrm>
          <a:off x="0" y="0"/>
          <a:ext cx="0" cy="0"/>
          <a:chOff x="0" y="0"/>
          <a:chExt cx="0" cy="0"/>
        </a:xfrm>
      </p:grpSpPr>
      <p:sp>
        <p:nvSpPr>
          <p:cNvPr id="2" name="タイトル 1"/>
          <p:cNvSpPr>
            <a:spLocks noGrp="1"/>
          </p:cNvSpPr>
          <p:nvPr>
            <p:ph type="title"/>
          </p:nvPr>
        </p:nvSpPr>
        <p:spPr>
          <a:xfrm>
            <a:off x="722313" y="4406900"/>
            <a:ext cx="7772400" cy="1362075"/>
          </a:xfrm>
        </p:spPr>
        <p:txBody>
          <a:bodyPr anchor="t"/>
          <a:lstStyle>
            <a:lvl1pPr algn="l">
              <a:defRPr sz="4000" b="1" cap="all"/>
            </a:lvl1pPr>
          </a:lstStyle>
          <a:p>
            <a:r>
              <a:rPr kumimoji="1" lang="ja-JP" altLang="en-US" smtClean="0"/>
              <a:t>マスター タイトルの書式設定</a:t>
            </a:r>
            <a:endParaRPr kumimoji="1" lang="ja-JP" altLang="en-US"/>
          </a:p>
        </p:txBody>
      </p:sp>
      <p:sp>
        <p:nvSpPr>
          <p:cNvPr id="3" name="テキスト プレースホルダー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kumimoji="1" lang="ja-JP" altLang="en-US" smtClean="0"/>
              <a:t>マスター テキストの書式設定</a:t>
            </a:r>
          </a:p>
        </p:txBody>
      </p:sp>
      <p:sp>
        <p:nvSpPr>
          <p:cNvPr id="4" name="日付プレースホルダー 3"/>
          <p:cNvSpPr>
            <a:spLocks noGrp="1"/>
          </p:cNvSpPr>
          <p:nvPr>
            <p:ph type="dt" sz="half" idx="10"/>
          </p:nvPr>
        </p:nvSpPr>
        <p:spPr/>
        <p:txBody>
          <a:bodyPr/>
          <a:lstStyle/>
          <a:p>
            <a:fld id="{AED2A1B8-136D-4963-98D6-656ABCC2EE53}" type="datetimeFigureOut">
              <a:rPr kumimoji="1" lang="ja-JP" altLang="en-US" smtClean="0"/>
              <a:t>2019/5/14</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A888A9F6-DDBB-4671-A68F-A78DFAC13AC1}" type="slidenum">
              <a:rPr kumimoji="1" lang="ja-JP" altLang="en-US" smtClean="0"/>
              <a:t>‹#›</a:t>
            </a:fld>
            <a:endParaRPr kumimoji="1" lang="ja-JP" altLang="en-US"/>
          </a:p>
        </p:txBody>
      </p:sp>
    </p:spTree>
    <p:extLst>
      <p:ext uri="{BB962C8B-B14F-4D97-AF65-F5344CB8AC3E}">
        <p14:creationId xmlns:p14="http://schemas.microsoft.com/office/powerpoint/2010/main" val="1599077492"/>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2 つのコンテンツ">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smtClean="0"/>
              <a:t>マスター タイトルの書式設定</a:t>
            </a:r>
            <a:endParaRPr kumimoji="1" lang="ja-JP" altLang="en-US"/>
          </a:p>
        </p:txBody>
      </p:sp>
      <p:sp>
        <p:nvSpPr>
          <p:cNvPr id="3" name="コンテンツ プレースホルダー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kumimoji="1" lang="ja-JP" altLang="en-US" smtClean="0"/>
              <a:t>マスター テキストの書式設定</a:t>
            </a:r>
          </a:p>
          <a:p>
            <a:pPr lvl="1"/>
            <a:r>
              <a:rPr kumimoji="1" lang="ja-JP" altLang="en-US" smtClean="0"/>
              <a:t>第 </a:t>
            </a:r>
            <a:r>
              <a:rPr kumimoji="1" lang="en-US" altLang="ja-JP" smtClean="0"/>
              <a:t>2 </a:t>
            </a:r>
            <a:r>
              <a:rPr kumimoji="1" lang="ja-JP" altLang="en-US" smtClean="0"/>
              <a:t>レベル</a:t>
            </a:r>
          </a:p>
          <a:p>
            <a:pPr lvl="2"/>
            <a:r>
              <a:rPr kumimoji="1" lang="ja-JP" altLang="en-US" smtClean="0"/>
              <a:t>第 </a:t>
            </a:r>
            <a:r>
              <a:rPr kumimoji="1" lang="en-US" altLang="ja-JP" smtClean="0"/>
              <a:t>3 </a:t>
            </a:r>
            <a:r>
              <a:rPr kumimoji="1" lang="ja-JP" altLang="en-US" smtClean="0"/>
              <a:t>レベル</a:t>
            </a:r>
          </a:p>
          <a:p>
            <a:pPr lvl="3"/>
            <a:r>
              <a:rPr kumimoji="1" lang="ja-JP" altLang="en-US" smtClean="0"/>
              <a:t>第 </a:t>
            </a:r>
            <a:r>
              <a:rPr kumimoji="1" lang="en-US" altLang="ja-JP" smtClean="0"/>
              <a:t>4 </a:t>
            </a:r>
            <a:r>
              <a:rPr kumimoji="1" lang="ja-JP" altLang="en-US" smtClean="0"/>
              <a:t>レベル</a:t>
            </a:r>
          </a:p>
          <a:p>
            <a:pPr lvl="4"/>
            <a:r>
              <a:rPr kumimoji="1" lang="ja-JP" altLang="en-US" smtClean="0"/>
              <a:t>第 </a:t>
            </a:r>
            <a:r>
              <a:rPr kumimoji="1" lang="en-US" altLang="ja-JP" smtClean="0"/>
              <a:t>5 </a:t>
            </a:r>
            <a:r>
              <a:rPr kumimoji="1" lang="ja-JP" altLang="en-US" smtClean="0"/>
              <a:t>レベル</a:t>
            </a:r>
            <a:endParaRPr kumimoji="1" lang="ja-JP" altLang="en-US"/>
          </a:p>
        </p:txBody>
      </p:sp>
      <p:sp>
        <p:nvSpPr>
          <p:cNvPr id="4" name="コンテンツ プレースホルダー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kumimoji="1" lang="ja-JP" altLang="en-US" smtClean="0"/>
              <a:t>マスター テキストの書式設定</a:t>
            </a:r>
          </a:p>
          <a:p>
            <a:pPr lvl="1"/>
            <a:r>
              <a:rPr kumimoji="1" lang="ja-JP" altLang="en-US" smtClean="0"/>
              <a:t>第 </a:t>
            </a:r>
            <a:r>
              <a:rPr kumimoji="1" lang="en-US" altLang="ja-JP" smtClean="0"/>
              <a:t>2 </a:t>
            </a:r>
            <a:r>
              <a:rPr kumimoji="1" lang="ja-JP" altLang="en-US" smtClean="0"/>
              <a:t>レベル</a:t>
            </a:r>
          </a:p>
          <a:p>
            <a:pPr lvl="2"/>
            <a:r>
              <a:rPr kumimoji="1" lang="ja-JP" altLang="en-US" smtClean="0"/>
              <a:t>第 </a:t>
            </a:r>
            <a:r>
              <a:rPr kumimoji="1" lang="en-US" altLang="ja-JP" smtClean="0"/>
              <a:t>3 </a:t>
            </a:r>
            <a:r>
              <a:rPr kumimoji="1" lang="ja-JP" altLang="en-US" smtClean="0"/>
              <a:t>レベル</a:t>
            </a:r>
          </a:p>
          <a:p>
            <a:pPr lvl="3"/>
            <a:r>
              <a:rPr kumimoji="1" lang="ja-JP" altLang="en-US" smtClean="0"/>
              <a:t>第 </a:t>
            </a:r>
            <a:r>
              <a:rPr kumimoji="1" lang="en-US" altLang="ja-JP" smtClean="0"/>
              <a:t>4 </a:t>
            </a:r>
            <a:r>
              <a:rPr kumimoji="1" lang="ja-JP" altLang="en-US" smtClean="0"/>
              <a:t>レベル</a:t>
            </a:r>
          </a:p>
          <a:p>
            <a:pPr lvl="4"/>
            <a:r>
              <a:rPr kumimoji="1" lang="ja-JP" altLang="en-US" smtClean="0"/>
              <a:t>第 </a:t>
            </a:r>
            <a:r>
              <a:rPr kumimoji="1" lang="en-US" altLang="ja-JP" smtClean="0"/>
              <a:t>5 </a:t>
            </a:r>
            <a:r>
              <a:rPr kumimoji="1" lang="ja-JP" altLang="en-US" smtClean="0"/>
              <a:t>レベル</a:t>
            </a:r>
            <a:endParaRPr kumimoji="1" lang="ja-JP" altLang="en-US"/>
          </a:p>
        </p:txBody>
      </p:sp>
      <p:sp>
        <p:nvSpPr>
          <p:cNvPr id="5" name="日付プレースホルダー 4"/>
          <p:cNvSpPr>
            <a:spLocks noGrp="1"/>
          </p:cNvSpPr>
          <p:nvPr>
            <p:ph type="dt" sz="half" idx="10"/>
          </p:nvPr>
        </p:nvSpPr>
        <p:spPr/>
        <p:txBody>
          <a:bodyPr/>
          <a:lstStyle/>
          <a:p>
            <a:fld id="{AED2A1B8-136D-4963-98D6-656ABCC2EE53}" type="datetimeFigureOut">
              <a:rPr kumimoji="1" lang="ja-JP" altLang="en-US" smtClean="0"/>
              <a:t>2019/5/14</a:t>
            </a:fld>
            <a:endParaRPr kumimoji="1" lang="ja-JP" altLang="en-US"/>
          </a:p>
        </p:txBody>
      </p:sp>
      <p:sp>
        <p:nvSpPr>
          <p:cNvPr id="6" name="フッター プレースホルダー 5"/>
          <p:cNvSpPr>
            <a:spLocks noGrp="1"/>
          </p:cNvSpPr>
          <p:nvPr>
            <p:ph type="ftr" sz="quarter" idx="11"/>
          </p:nvPr>
        </p:nvSpPr>
        <p:spPr/>
        <p:txBody>
          <a:bodyPr/>
          <a:lstStyle/>
          <a:p>
            <a:endParaRPr kumimoji="1" lang="ja-JP" altLang="en-US"/>
          </a:p>
        </p:txBody>
      </p:sp>
      <p:sp>
        <p:nvSpPr>
          <p:cNvPr id="7" name="スライド番号プレースホルダー 6"/>
          <p:cNvSpPr>
            <a:spLocks noGrp="1"/>
          </p:cNvSpPr>
          <p:nvPr>
            <p:ph type="sldNum" sz="quarter" idx="12"/>
          </p:nvPr>
        </p:nvSpPr>
        <p:spPr/>
        <p:txBody>
          <a:bodyPr/>
          <a:lstStyle/>
          <a:p>
            <a:fld id="{A888A9F6-DDBB-4671-A68F-A78DFAC13AC1}" type="slidenum">
              <a:rPr kumimoji="1" lang="ja-JP" altLang="en-US" smtClean="0"/>
              <a:t>‹#›</a:t>
            </a:fld>
            <a:endParaRPr kumimoji="1" lang="ja-JP" altLang="en-US"/>
          </a:p>
        </p:txBody>
      </p:sp>
    </p:spTree>
    <p:extLst>
      <p:ext uri="{BB962C8B-B14F-4D97-AF65-F5344CB8AC3E}">
        <p14:creationId xmlns:p14="http://schemas.microsoft.com/office/powerpoint/2010/main" val="3468246518"/>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比較">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lvl1pPr>
              <a:defRPr/>
            </a:lvl1pPr>
          </a:lstStyle>
          <a:p>
            <a:r>
              <a:rPr kumimoji="1" lang="ja-JP" altLang="en-US" smtClean="0"/>
              <a:t>マスター タイトルの書式設定</a:t>
            </a:r>
            <a:endParaRPr kumimoji="1" lang="ja-JP" altLang="en-US"/>
          </a:p>
        </p:txBody>
      </p:sp>
      <p:sp>
        <p:nvSpPr>
          <p:cNvPr id="3" name="テキスト プレースホルダー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kumimoji="1" lang="ja-JP" altLang="en-US" smtClean="0"/>
              <a:t>マスター テキストの書式設定</a:t>
            </a:r>
          </a:p>
        </p:txBody>
      </p:sp>
      <p:sp>
        <p:nvSpPr>
          <p:cNvPr id="4" name="コンテンツ プレースホルダー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kumimoji="1" lang="ja-JP" altLang="en-US" smtClean="0"/>
              <a:t>マスター テキストの書式設定</a:t>
            </a:r>
          </a:p>
          <a:p>
            <a:pPr lvl="1"/>
            <a:r>
              <a:rPr kumimoji="1" lang="ja-JP" altLang="en-US" smtClean="0"/>
              <a:t>第 </a:t>
            </a:r>
            <a:r>
              <a:rPr kumimoji="1" lang="en-US" altLang="ja-JP" smtClean="0"/>
              <a:t>2 </a:t>
            </a:r>
            <a:r>
              <a:rPr kumimoji="1" lang="ja-JP" altLang="en-US" smtClean="0"/>
              <a:t>レベル</a:t>
            </a:r>
          </a:p>
          <a:p>
            <a:pPr lvl="2"/>
            <a:r>
              <a:rPr kumimoji="1" lang="ja-JP" altLang="en-US" smtClean="0"/>
              <a:t>第 </a:t>
            </a:r>
            <a:r>
              <a:rPr kumimoji="1" lang="en-US" altLang="ja-JP" smtClean="0"/>
              <a:t>3 </a:t>
            </a:r>
            <a:r>
              <a:rPr kumimoji="1" lang="ja-JP" altLang="en-US" smtClean="0"/>
              <a:t>レベル</a:t>
            </a:r>
          </a:p>
          <a:p>
            <a:pPr lvl="3"/>
            <a:r>
              <a:rPr kumimoji="1" lang="ja-JP" altLang="en-US" smtClean="0"/>
              <a:t>第 </a:t>
            </a:r>
            <a:r>
              <a:rPr kumimoji="1" lang="en-US" altLang="ja-JP" smtClean="0"/>
              <a:t>4 </a:t>
            </a:r>
            <a:r>
              <a:rPr kumimoji="1" lang="ja-JP" altLang="en-US" smtClean="0"/>
              <a:t>レベル</a:t>
            </a:r>
          </a:p>
          <a:p>
            <a:pPr lvl="4"/>
            <a:r>
              <a:rPr kumimoji="1" lang="ja-JP" altLang="en-US" smtClean="0"/>
              <a:t>第 </a:t>
            </a:r>
            <a:r>
              <a:rPr kumimoji="1" lang="en-US" altLang="ja-JP" smtClean="0"/>
              <a:t>5 </a:t>
            </a:r>
            <a:r>
              <a:rPr kumimoji="1" lang="ja-JP" altLang="en-US" smtClean="0"/>
              <a:t>レベル</a:t>
            </a:r>
            <a:endParaRPr kumimoji="1" lang="ja-JP" altLang="en-US"/>
          </a:p>
        </p:txBody>
      </p:sp>
      <p:sp>
        <p:nvSpPr>
          <p:cNvPr id="5" name="テキスト プレースホルダー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kumimoji="1" lang="ja-JP" altLang="en-US" smtClean="0"/>
              <a:t>マスター テキストの書式設定</a:t>
            </a:r>
          </a:p>
        </p:txBody>
      </p:sp>
      <p:sp>
        <p:nvSpPr>
          <p:cNvPr id="6" name="コンテンツ プレースホルダー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kumimoji="1" lang="ja-JP" altLang="en-US" smtClean="0"/>
              <a:t>マスター テキストの書式設定</a:t>
            </a:r>
          </a:p>
          <a:p>
            <a:pPr lvl="1"/>
            <a:r>
              <a:rPr kumimoji="1" lang="ja-JP" altLang="en-US" smtClean="0"/>
              <a:t>第 </a:t>
            </a:r>
            <a:r>
              <a:rPr kumimoji="1" lang="en-US" altLang="ja-JP" smtClean="0"/>
              <a:t>2 </a:t>
            </a:r>
            <a:r>
              <a:rPr kumimoji="1" lang="ja-JP" altLang="en-US" smtClean="0"/>
              <a:t>レベル</a:t>
            </a:r>
          </a:p>
          <a:p>
            <a:pPr lvl="2"/>
            <a:r>
              <a:rPr kumimoji="1" lang="ja-JP" altLang="en-US" smtClean="0"/>
              <a:t>第 </a:t>
            </a:r>
            <a:r>
              <a:rPr kumimoji="1" lang="en-US" altLang="ja-JP" smtClean="0"/>
              <a:t>3 </a:t>
            </a:r>
            <a:r>
              <a:rPr kumimoji="1" lang="ja-JP" altLang="en-US" smtClean="0"/>
              <a:t>レベル</a:t>
            </a:r>
          </a:p>
          <a:p>
            <a:pPr lvl="3"/>
            <a:r>
              <a:rPr kumimoji="1" lang="ja-JP" altLang="en-US" smtClean="0"/>
              <a:t>第 </a:t>
            </a:r>
            <a:r>
              <a:rPr kumimoji="1" lang="en-US" altLang="ja-JP" smtClean="0"/>
              <a:t>4 </a:t>
            </a:r>
            <a:r>
              <a:rPr kumimoji="1" lang="ja-JP" altLang="en-US" smtClean="0"/>
              <a:t>レベル</a:t>
            </a:r>
          </a:p>
          <a:p>
            <a:pPr lvl="4"/>
            <a:r>
              <a:rPr kumimoji="1" lang="ja-JP" altLang="en-US" smtClean="0"/>
              <a:t>第 </a:t>
            </a:r>
            <a:r>
              <a:rPr kumimoji="1" lang="en-US" altLang="ja-JP" smtClean="0"/>
              <a:t>5 </a:t>
            </a:r>
            <a:r>
              <a:rPr kumimoji="1" lang="ja-JP" altLang="en-US" smtClean="0"/>
              <a:t>レベル</a:t>
            </a:r>
            <a:endParaRPr kumimoji="1" lang="ja-JP" altLang="en-US"/>
          </a:p>
        </p:txBody>
      </p:sp>
      <p:sp>
        <p:nvSpPr>
          <p:cNvPr id="7" name="日付プレースホルダー 6"/>
          <p:cNvSpPr>
            <a:spLocks noGrp="1"/>
          </p:cNvSpPr>
          <p:nvPr>
            <p:ph type="dt" sz="half" idx="10"/>
          </p:nvPr>
        </p:nvSpPr>
        <p:spPr/>
        <p:txBody>
          <a:bodyPr/>
          <a:lstStyle/>
          <a:p>
            <a:fld id="{AED2A1B8-136D-4963-98D6-656ABCC2EE53}" type="datetimeFigureOut">
              <a:rPr kumimoji="1" lang="ja-JP" altLang="en-US" smtClean="0"/>
              <a:t>2019/5/14</a:t>
            </a:fld>
            <a:endParaRPr kumimoji="1" lang="ja-JP" altLang="en-US"/>
          </a:p>
        </p:txBody>
      </p:sp>
      <p:sp>
        <p:nvSpPr>
          <p:cNvPr id="8" name="フッター プレースホルダー 7"/>
          <p:cNvSpPr>
            <a:spLocks noGrp="1"/>
          </p:cNvSpPr>
          <p:nvPr>
            <p:ph type="ftr" sz="quarter" idx="11"/>
          </p:nvPr>
        </p:nvSpPr>
        <p:spPr/>
        <p:txBody>
          <a:bodyPr/>
          <a:lstStyle/>
          <a:p>
            <a:endParaRPr kumimoji="1" lang="ja-JP" altLang="en-US"/>
          </a:p>
        </p:txBody>
      </p:sp>
      <p:sp>
        <p:nvSpPr>
          <p:cNvPr id="9" name="スライド番号プレースホルダー 8"/>
          <p:cNvSpPr>
            <a:spLocks noGrp="1"/>
          </p:cNvSpPr>
          <p:nvPr>
            <p:ph type="sldNum" sz="quarter" idx="12"/>
          </p:nvPr>
        </p:nvSpPr>
        <p:spPr/>
        <p:txBody>
          <a:bodyPr/>
          <a:lstStyle/>
          <a:p>
            <a:fld id="{A888A9F6-DDBB-4671-A68F-A78DFAC13AC1}" type="slidenum">
              <a:rPr kumimoji="1" lang="ja-JP" altLang="en-US" smtClean="0"/>
              <a:t>‹#›</a:t>
            </a:fld>
            <a:endParaRPr kumimoji="1" lang="ja-JP" altLang="en-US"/>
          </a:p>
        </p:txBody>
      </p:sp>
    </p:spTree>
    <p:extLst>
      <p:ext uri="{BB962C8B-B14F-4D97-AF65-F5344CB8AC3E}">
        <p14:creationId xmlns:p14="http://schemas.microsoft.com/office/powerpoint/2010/main" val="3382552398"/>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タイトルのみ">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smtClean="0"/>
              <a:t>マスター タイトルの書式設定</a:t>
            </a:r>
            <a:endParaRPr kumimoji="1" lang="ja-JP" altLang="en-US"/>
          </a:p>
        </p:txBody>
      </p:sp>
      <p:sp>
        <p:nvSpPr>
          <p:cNvPr id="3" name="日付プレースホルダー 2"/>
          <p:cNvSpPr>
            <a:spLocks noGrp="1"/>
          </p:cNvSpPr>
          <p:nvPr>
            <p:ph type="dt" sz="half" idx="10"/>
          </p:nvPr>
        </p:nvSpPr>
        <p:spPr/>
        <p:txBody>
          <a:bodyPr/>
          <a:lstStyle/>
          <a:p>
            <a:fld id="{AED2A1B8-136D-4963-98D6-656ABCC2EE53}" type="datetimeFigureOut">
              <a:rPr kumimoji="1" lang="ja-JP" altLang="en-US" smtClean="0"/>
              <a:t>2019/5/14</a:t>
            </a:fld>
            <a:endParaRPr kumimoji="1" lang="ja-JP" altLang="en-US"/>
          </a:p>
        </p:txBody>
      </p:sp>
      <p:sp>
        <p:nvSpPr>
          <p:cNvPr id="4" name="フッター プレースホルダー 3"/>
          <p:cNvSpPr>
            <a:spLocks noGrp="1"/>
          </p:cNvSpPr>
          <p:nvPr>
            <p:ph type="ftr" sz="quarter" idx="11"/>
          </p:nvPr>
        </p:nvSpPr>
        <p:spPr/>
        <p:txBody>
          <a:bodyPr/>
          <a:lstStyle/>
          <a:p>
            <a:endParaRPr kumimoji="1" lang="ja-JP" altLang="en-US"/>
          </a:p>
        </p:txBody>
      </p:sp>
      <p:sp>
        <p:nvSpPr>
          <p:cNvPr id="5" name="スライド番号プレースホルダー 4"/>
          <p:cNvSpPr>
            <a:spLocks noGrp="1"/>
          </p:cNvSpPr>
          <p:nvPr>
            <p:ph type="sldNum" sz="quarter" idx="12"/>
          </p:nvPr>
        </p:nvSpPr>
        <p:spPr/>
        <p:txBody>
          <a:bodyPr/>
          <a:lstStyle/>
          <a:p>
            <a:fld id="{A888A9F6-DDBB-4671-A68F-A78DFAC13AC1}" type="slidenum">
              <a:rPr kumimoji="1" lang="ja-JP" altLang="en-US" smtClean="0"/>
              <a:t>‹#›</a:t>
            </a:fld>
            <a:endParaRPr kumimoji="1" lang="ja-JP" altLang="en-US"/>
          </a:p>
        </p:txBody>
      </p:sp>
    </p:spTree>
    <p:extLst>
      <p:ext uri="{BB962C8B-B14F-4D97-AF65-F5344CB8AC3E}">
        <p14:creationId xmlns:p14="http://schemas.microsoft.com/office/powerpoint/2010/main" val="4058944108"/>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白紙">
    <p:spTree>
      <p:nvGrpSpPr>
        <p:cNvPr id="1" name=""/>
        <p:cNvGrpSpPr/>
        <p:nvPr/>
      </p:nvGrpSpPr>
      <p:grpSpPr>
        <a:xfrm>
          <a:off x="0" y="0"/>
          <a:ext cx="0" cy="0"/>
          <a:chOff x="0" y="0"/>
          <a:chExt cx="0" cy="0"/>
        </a:xfrm>
      </p:grpSpPr>
      <p:sp>
        <p:nvSpPr>
          <p:cNvPr id="2" name="日付プレースホルダー 1"/>
          <p:cNvSpPr>
            <a:spLocks noGrp="1"/>
          </p:cNvSpPr>
          <p:nvPr>
            <p:ph type="dt" sz="half" idx="10"/>
          </p:nvPr>
        </p:nvSpPr>
        <p:spPr/>
        <p:txBody>
          <a:bodyPr/>
          <a:lstStyle/>
          <a:p>
            <a:fld id="{AED2A1B8-136D-4963-98D6-656ABCC2EE53}" type="datetimeFigureOut">
              <a:rPr kumimoji="1" lang="ja-JP" altLang="en-US" smtClean="0"/>
              <a:t>2019/5/14</a:t>
            </a:fld>
            <a:endParaRPr kumimoji="1" lang="ja-JP" altLang="en-US"/>
          </a:p>
        </p:txBody>
      </p:sp>
      <p:sp>
        <p:nvSpPr>
          <p:cNvPr id="3" name="フッター プレースホルダー 2"/>
          <p:cNvSpPr>
            <a:spLocks noGrp="1"/>
          </p:cNvSpPr>
          <p:nvPr>
            <p:ph type="ftr" sz="quarter" idx="11"/>
          </p:nvPr>
        </p:nvSpPr>
        <p:spPr/>
        <p:txBody>
          <a:bodyPr/>
          <a:lstStyle/>
          <a:p>
            <a:endParaRPr kumimoji="1" lang="ja-JP" altLang="en-US"/>
          </a:p>
        </p:txBody>
      </p:sp>
      <p:sp>
        <p:nvSpPr>
          <p:cNvPr id="4" name="スライド番号プレースホルダー 3"/>
          <p:cNvSpPr>
            <a:spLocks noGrp="1"/>
          </p:cNvSpPr>
          <p:nvPr>
            <p:ph type="sldNum" sz="quarter" idx="12"/>
          </p:nvPr>
        </p:nvSpPr>
        <p:spPr/>
        <p:txBody>
          <a:bodyPr/>
          <a:lstStyle/>
          <a:p>
            <a:fld id="{A888A9F6-DDBB-4671-A68F-A78DFAC13AC1}" type="slidenum">
              <a:rPr kumimoji="1" lang="ja-JP" altLang="en-US" smtClean="0"/>
              <a:t>‹#›</a:t>
            </a:fld>
            <a:endParaRPr kumimoji="1" lang="ja-JP" altLang="en-US"/>
          </a:p>
        </p:txBody>
      </p:sp>
    </p:spTree>
    <p:extLst>
      <p:ext uri="{BB962C8B-B14F-4D97-AF65-F5344CB8AC3E}">
        <p14:creationId xmlns:p14="http://schemas.microsoft.com/office/powerpoint/2010/main" val="261581376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タイトル付きの&#10;コンテンツ">
    <p:spTree>
      <p:nvGrpSpPr>
        <p:cNvPr id="1" name=""/>
        <p:cNvGrpSpPr/>
        <p:nvPr/>
      </p:nvGrpSpPr>
      <p:grpSpPr>
        <a:xfrm>
          <a:off x="0" y="0"/>
          <a:ext cx="0" cy="0"/>
          <a:chOff x="0" y="0"/>
          <a:chExt cx="0" cy="0"/>
        </a:xfrm>
      </p:grpSpPr>
      <p:sp>
        <p:nvSpPr>
          <p:cNvPr id="2" name="タイトル 1"/>
          <p:cNvSpPr>
            <a:spLocks noGrp="1"/>
          </p:cNvSpPr>
          <p:nvPr>
            <p:ph type="title"/>
          </p:nvPr>
        </p:nvSpPr>
        <p:spPr>
          <a:xfrm>
            <a:off x="457200" y="273050"/>
            <a:ext cx="3008313" cy="1162050"/>
          </a:xfrm>
        </p:spPr>
        <p:txBody>
          <a:bodyPr anchor="b"/>
          <a:lstStyle>
            <a:lvl1pPr algn="l">
              <a:defRPr sz="2000" b="1"/>
            </a:lvl1pPr>
          </a:lstStyle>
          <a:p>
            <a:r>
              <a:rPr kumimoji="1" lang="ja-JP" altLang="en-US" smtClean="0"/>
              <a:t>マスター タイトルの書式設定</a:t>
            </a:r>
            <a:endParaRPr kumimoji="1" lang="ja-JP" altLang="en-US"/>
          </a:p>
        </p:txBody>
      </p:sp>
      <p:sp>
        <p:nvSpPr>
          <p:cNvPr id="3" name="コンテンツ プレースホルダー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kumimoji="1" lang="ja-JP" altLang="en-US" smtClean="0"/>
              <a:t>マスター テキストの書式設定</a:t>
            </a:r>
          </a:p>
          <a:p>
            <a:pPr lvl="1"/>
            <a:r>
              <a:rPr kumimoji="1" lang="ja-JP" altLang="en-US" smtClean="0"/>
              <a:t>第 </a:t>
            </a:r>
            <a:r>
              <a:rPr kumimoji="1" lang="en-US" altLang="ja-JP" smtClean="0"/>
              <a:t>2 </a:t>
            </a:r>
            <a:r>
              <a:rPr kumimoji="1" lang="ja-JP" altLang="en-US" smtClean="0"/>
              <a:t>レベル</a:t>
            </a:r>
          </a:p>
          <a:p>
            <a:pPr lvl="2"/>
            <a:r>
              <a:rPr kumimoji="1" lang="ja-JP" altLang="en-US" smtClean="0"/>
              <a:t>第 </a:t>
            </a:r>
            <a:r>
              <a:rPr kumimoji="1" lang="en-US" altLang="ja-JP" smtClean="0"/>
              <a:t>3 </a:t>
            </a:r>
            <a:r>
              <a:rPr kumimoji="1" lang="ja-JP" altLang="en-US" smtClean="0"/>
              <a:t>レベル</a:t>
            </a:r>
          </a:p>
          <a:p>
            <a:pPr lvl="3"/>
            <a:r>
              <a:rPr kumimoji="1" lang="ja-JP" altLang="en-US" smtClean="0"/>
              <a:t>第 </a:t>
            </a:r>
            <a:r>
              <a:rPr kumimoji="1" lang="en-US" altLang="ja-JP" smtClean="0"/>
              <a:t>4 </a:t>
            </a:r>
            <a:r>
              <a:rPr kumimoji="1" lang="ja-JP" altLang="en-US" smtClean="0"/>
              <a:t>レベル</a:t>
            </a:r>
          </a:p>
          <a:p>
            <a:pPr lvl="4"/>
            <a:r>
              <a:rPr kumimoji="1" lang="ja-JP" altLang="en-US" smtClean="0"/>
              <a:t>第 </a:t>
            </a:r>
            <a:r>
              <a:rPr kumimoji="1" lang="en-US" altLang="ja-JP" smtClean="0"/>
              <a:t>5 </a:t>
            </a:r>
            <a:r>
              <a:rPr kumimoji="1" lang="ja-JP" altLang="en-US" smtClean="0"/>
              <a:t>レベル</a:t>
            </a:r>
            <a:endParaRPr kumimoji="1" lang="ja-JP" altLang="en-US"/>
          </a:p>
        </p:txBody>
      </p:sp>
      <p:sp>
        <p:nvSpPr>
          <p:cNvPr id="4" name="テキスト プレースホルダー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kumimoji="1" lang="ja-JP" altLang="en-US" smtClean="0"/>
              <a:t>マスター テキストの書式設定</a:t>
            </a:r>
          </a:p>
        </p:txBody>
      </p:sp>
      <p:sp>
        <p:nvSpPr>
          <p:cNvPr id="5" name="日付プレースホルダー 4"/>
          <p:cNvSpPr>
            <a:spLocks noGrp="1"/>
          </p:cNvSpPr>
          <p:nvPr>
            <p:ph type="dt" sz="half" idx="10"/>
          </p:nvPr>
        </p:nvSpPr>
        <p:spPr/>
        <p:txBody>
          <a:bodyPr/>
          <a:lstStyle/>
          <a:p>
            <a:fld id="{AED2A1B8-136D-4963-98D6-656ABCC2EE53}" type="datetimeFigureOut">
              <a:rPr kumimoji="1" lang="ja-JP" altLang="en-US" smtClean="0"/>
              <a:t>2019/5/14</a:t>
            </a:fld>
            <a:endParaRPr kumimoji="1" lang="ja-JP" altLang="en-US"/>
          </a:p>
        </p:txBody>
      </p:sp>
      <p:sp>
        <p:nvSpPr>
          <p:cNvPr id="6" name="フッター プレースホルダー 5"/>
          <p:cNvSpPr>
            <a:spLocks noGrp="1"/>
          </p:cNvSpPr>
          <p:nvPr>
            <p:ph type="ftr" sz="quarter" idx="11"/>
          </p:nvPr>
        </p:nvSpPr>
        <p:spPr/>
        <p:txBody>
          <a:bodyPr/>
          <a:lstStyle/>
          <a:p>
            <a:endParaRPr kumimoji="1" lang="ja-JP" altLang="en-US"/>
          </a:p>
        </p:txBody>
      </p:sp>
      <p:sp>
        <p:nvSpPr>
          <p:cNvPr id="7" name="スライド番号プレースホルダー 6"/>
          <p:cNvSpPr>
            <a:spLocks noGrp="1"/>
          </p:cNvSpPr>
          <p:nvPr>
            <p:ph type="sldNum" sz="quarter" idx="12"/>
          </p:nvPr>
        </p:nvSpPr>
        <p:spPr/>
        <p:txBody>
          <a:bodyPr/>
          <a:lstStyle/>
          <a:p>
            <a:fld id="{A888A9F6-DDBB-4671-A68F-A78DFAC13AC1}" type="slidenum">
              <a:rPr kumimoji="1" lang="ja-JP" altLang="en-US" smtClean="0"/>
              <a:t>‹#›</a:t>
            </a:fld>
            <a:endParaRPr kumimoji="1" lang="ja-JP" altLang="en-US"/>
          </a:p>
        </p:txBody>
      </p:sp>
    </p:spTree>
    <p:extLst>
      <p:ext uri="{BB962C8B-B14F-4D97-AF65-F5344CB8AC3E}">
        <p14:creationId xmlns:p14="http://schemas.microsoft.com/office/powerpoint/2010/main" val="738805725"/>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タイトル付きの図">
    <p:spTree>
      <p:nvGrpSpPr>
        <p:cNvPr id="1" name=""/>
        <p:cNvGrpSpPr/>
        <p:nvPr/>
      </p:nvGrpSpPr>
      <p:grpSpPr>
        <a:xfrm>
          <a:off x="0" y="0"/>
          <a:ext cx="0" cy="0"/>
          <a:chOff x="0" y="0"/>
          <a:chExt cx="0" cy="0"/>
        </a:xfrm>
      </p:grpSpPr>
      <p:sp>
        <p:nvSpPr>
          <p:cNvPr id="2" name="タイトル 1"/>
          <p:cNvSpPr>
            <a:spLocks noGrp="1"/>
          </p:cNvSpPr>
          <p:nvPr>
            <p:ph type="title"/>
          </p:nvPr>
        </p:nvSpPr>
        <p:spPr>
          <a:xfrm>
            <a:off x="1792288" y="4800600"/>
            <a:ext cx="5486400" cy="566738"/>
          </a:xfrm>
        </p:spPr>
        <p:txBody>
          <a:bodyPr anchor="b"/>
          <a:lstStyle>
            <a:lvl1pPr algn="l">
              <a:defRPr sz="2000" b="1"/>
            </a:lvl1pPr>
          </a:lstStyle>
          <a:p>
            <a:r>
              <a:rPr kumimoji="1" lang="ja-JP" altLang="en-US" smtClean="0"/>
              <a:t>マスター タイトルの書式設定</a:t>
            </a:r>
            <a:endParaRPr kumimoji="1" lang="ja-JP" altLang="en-US"/>
          </a:p>
        </p:txBody>
      </p:sp>
      <p:sp>
        <p:nvSpPr>
          <p:cNvPr id="3" name="図プレースホルダー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kumimoji="1" lang="ja-JP" altLang="en-US"/>
          </a:p>
        </p:txBody>
      </p:sp>
      <p:sp>
        <p:nvSpPr>
          <p:cNvPr id="4" name="テキスト プレースホルダー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kumimoji="1" lang="ja-JP" altLang="en-US" smtClean="0"/>
              <a:t>マスター テキストの書式設定</a:t>
            </a:r>
          </a:p>
        </p:txBody>
      </p:sp>
      <p:sp>
        <p:nvSpPr>
          <p:cNvPr id="5" name="日付プレースホルダー 4"/>
          <p:cNvSpPr>
            <a:spLocks noGrp="1"/>
          </p:cNvSpPr>
          <p:nvPr>
            <p:ph type="dt" sz="half" idx="10"/>
          </p:nvPr>
        </p:nvSpPr>
        <p:spPr/>
        <p:txBody>
          <a:bodyPr/>
          <a:lstStyle/>
          <a:p>
            <a:fld id="{AED2A1B8-136D-4963-98D6-656ABCC2EE53}" type="datetimeFigureOut">
              <a:rPr kumimoji="1" lang="ja-JP" altLang="en-US" smtClean="0"/>
              <a:t>2019/5/14</a:t>
            </a:fld>
            <a:endParaRPr kumimoji="1" lang="ja-JP" altLang="en-US"/>
          </a:p>
        </p:txBody>
      </p:sp>
      <p:sp>
        <p:nvSpPr>
          <p:cNvPr id="6" name="フッター プレースホルダー 5"/>
          <p:cNvSpPr>
            <a:spLocks noGrp="1"/>
          </p:cNvSpPr>
          <p:nvPr>
            <p:ph type="ftr" sz="quarter" idx="11"/>
          </p:nvPr>
        </p:nvSpPr>
        <p:spPr/>
        <p:txBody>
          <a:bodyPr/>
          <a:lstStyle/>
          <a:p>
            <a:endParaRPr kumimoji="1" lang="ja-JP" altLang="en-US"/>
          </a:p>
        </p:txBody>
      </p:sp>
      <p:sp>
        <p:nvSpPr>
          <p:cNvPr id="7" name="スライド番号プレースホルダー 6"/>
          <p:cNvSpPr>
            <a:spLocks noGrp="1"/>
          </p:cNvSpPr>
          <p:nvPr>
            <p:ph type="sldNum" sz="quarter" idx="12"/>
          </p:nvPr>
        </p:nvSpPr>
        <p:spPr/>
        <p:txBody>
          <a:bodyPr/>
          <a:lstStyle/>
          <a:p>
            <a:fld id="{A888A9F6-DDBB-4671-A68F-A78DFAC13AC1}" type="slidenum">
              <a:rPr kumimoji="1" lang="ja-JP" altLang="en-US" smtClean="0"/>
              <a:t>‹#›</a:t>
            </a:fld>
            <a:endParaRPr kumimoji="1" lang="ja-JP" altLang="en-US"/>
          </a:p>
        </p:txBody>
      </p:sp>
    </p:spTree>
    <p:extLst>
      <p:ext uri="{BB962C8B-B14F-4D97-AF65-F5344CB8AC3E}">
        <p14:creationId xmlns:p14="http://schemas.microsoft.com/office/powerpoint/2010/main" val="1927438756"/>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タイトルと&#10;縦書きテキスト">
    <p:spTree>
      <p:nvGrpSpPr>
        <p:cNvPr id="1" name=""/>
        <p:cNvGrpSpPr/>
        <p:nvPr/>
      </p:nvGrpSpPr>
      <p:grpSpPr>
        <a:xfrm>
          <a:off x="0" y="0"/>
          <a:ext cx="0" cy="0"/>
          <a:chOff x="0" y="0"/>
          <a:chExt cx="0" cy="0"/>
        </a:xfrm>
      </p:grpSpPr>
      <p:sp>
        <p:nvSpPr>
          <p:cNvPr id="2" name="タイトル 1"/>
          <p:cNvSpPr>
            <a:spLocks noGrp="1"/>
          </p:cNvSpPr>
          <p:nvPr>
            <p:ph type="title"/>
          </p:nvPr>
        </p:nvSpPr>
        <p:spPr/>
        <p:txBody>
          <a:bodyPr/>
          <a:lstStyle/>
          <a:p>
            <a:r>
              <a:rPr kumimoji="1" lang="ja-JP" altLang="en-US" smtClean="0"/>
              <a:t>マスター タイトルの書式設定</a:t>
            </a:r>
            <a:endParaRPr kumimoji="1" lang="ja-JP" altLang="en-US"/>
          </a:p>
        </p:txBody>
      </p:sp>
      <p:sp>
        <p:nvSpPr>
          <p:cNvPr id="3" name="縦書きテキスト プレースホルダー 2"/>
          <p:cNvSpPr>
            <a:spLocks noGrp="1"/>
          </p:cNvSpPr>
          <p:nvPr>
            <p:ph type="body" orient="vert" idx="1"/>
          </p:nvPr>
        </p:nvSpPr>
        <p:spPr/>
        <p:txBody>
          <a:bodyPr vert="eaVert"/>
          <a:lstStyle/>
          <a:p>
            <a:pPr lvl="0"/>
            <a:r>
              <a:rPr kumimoji="1" lang="ja-JP" altLang="en-US" smtClean="0"/>
              <a:t>マスター テキストの書式設定</a:t>
            </a:r>
          </a:p>
          <a:p>
            <a:pPr lvl="1"/>
            <a:r>
              <a:rPr kumimoji="1" lang="ja-JP" altLang="en-US" smtClean="0"/>
              <a:t>第 </a:t>
            </a:r>
            <a:r>
              <a:rPr kumimoji="1" lang="en-US" altLang="ja-JP" smtClean="0"/>
              <a:t>2 </a:t>
            </a:r>
            <a:r>
              <a:rPr kumimoji="1" lang="ja-JP" altLang="en-US" smtClean="0"/>
              <a:t>レベル</a:t>
            </a:r>
          </a:p>
          <a:p>
            <a:pPr lvl="2"/>
            <a:r>
              <a:rPr kumimoji="1" lang="ja-JP" altLang="en-US" smtClean="0"/>
              <a:t>第 </a:t>
            </a:r>
            <a:r>
              <a:rPr kumimoji="1" lang="en-US" altLang="ja-JP" smtClean="0"/>
              <a:t>3 </a:t>
            </a:r>
            <a:r>
              <a:rPr kumimoji="1" lang="ja-JP" altLang="en-US" smtClean="0"/>
              <a:t>レベル</a:t>
            </a:r>
          </a:p>
          <a:p>
            <a:pPr lvl="3"/>
            <a:r>
              <a:rPr kumimoji="1" lang="ja-JP" altLang="en-US" smtClean="0"/>
              <a:t>第 </a:t>
            </a:r>
            <a:r>
              <a:rPr kumimoji="1" lang="en-US" altLang="ja-JP" smtClean="0"/>
              <a:t>4 </a:t>
            </a:r>
            <a:r>
              <a:rPr kumimoji="1" lang="ja-JP" altLang="en-US" smtClean="0"/>
              <a:t>レベル</a:t>
            </a:r>
          </a:p>
          <a:p>
            <a:pPr lvl="4"/>
            <a:r>
              <a:rPr kumimoji="1" lang="ja-JP" altLang="en-US" smtClean="0"/>
              <a:t>第 </a:t>
            </a:r>
            <a:r>
              <a:rPr kumimoji="1" lang="en-US" altLang="ja-JP" smtClean="0"/>
              <a:t>5 </a:t>
            </a:r>
            <a:r>
              <a:rPr kumimoji="1" lang="ja-JP" altLang="en-US" smtClean="0"/>
              <a:t>レベル</a:t>
            </a:r>
            <a:endParaRPr kumimoji="1" lang="ja-JP" altLang="en-US"/>
          </a:p>
        </p:txBody>
      </p:sp>
      <p:sp>
        <p:nvSpPr>
          <p:cNvPr id="4" name="日付プレースホルダー 3"/>
          <p:cNvSpPr>
            <a:spLocks noGrp="1"/>
          </p:cNvSpPr>
          <p:nvPr>
            <p:ph type="dt" sz="half" idx="10"/>
          </p:nvPr>
        </p:nvSpPr>
        <p:spPr/>
        <p:txBody>
          <a:bodyPr/>
          <a:lstStyle/>
          <a:p>
            <a:fld id="{AED2A1B8-136D-4963-98D6-656ABCC2EE53}" type="datetimeFigureOut">
              <a:rPr kumimoji="1" lang="ja-JP" altLang="en-US" smtClean="0"/>
              <a:t>2019/5/14</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A888A9F6-DDBB-4671-A68F-A78DFAC13AC1}" type="slidenum">
              <a:rPr kumimoji="1" lang="ja-JP" altLang="en-US" smtClean="0"/>
              <a:t>‹#›</a:t>
            </a:fld>
            <a:endParaRPr kumimoji="1" lang="ja-JP" altLang="en-US"/>
          </a:p>
        </p:txBody>
      </p:sp>
    </p:spTree>
    <p:extLst>
      <p:ext uri="{BB962C8B-B14F-4D97-AF65-F5344CB8AC3E}">
        <p14:creationId xmlns:p14="http://schemas.microsoft.com/office/powerpoint/2010/main" val="1134780892"/>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縦書きタイトルと&#10;縦書きテキスト">
    <p:spTree>
      <p:nvGrpSpPr>
        <p:cNvPr id="1" name=""/>
        <p:cNvGrpSpPr/>
        <p:nvPr/>
      </p:nvGrpSpPr>
      <p:grpSpPr>
        <a:xfrm>
          <a:off x="0" y="0"/>
          <a:ext cx="0" cy="0"/>
          <a:chOff x="0" y="0"/>
          <a:chExt cx="0" cy="0"/>
        </a:xfrm>
      </p:grpSpPr>
      <p:sp>
        <p:nvSpPr>
          <p:cNvPr id="2" name="縦書きタイトル 1"/>
          <p:cNvSpPr>
            <a:spLocks noGrp="1"/>
          </p:cNvSpPr>
          <p:nvPr>
            <p:ph type="title" orient="vert"/>
          </p:nvPr>
        </p:nvSpPr>
        <p:spPr>
          <a:xfrm>
            <a:off x="6629400" y="274638"/>
            <a:ext cx="2057400" cy="5851525"/>
          </a:xfrm>
        </p:spPr>
        <p:txBody>
          <a:bodyPr vert="eaVert"/>
          <a:lstStyle/>
          <a:p>
            <a:r>
              <a:rPr kumimoji="1" lang="ja-JP" altLang="en-US" smtClean="0"/>
              <a:t>マスター タイトルの書式設定</a:t>
            </a:r>
            <a:endParaRPr kumimoji="1" lang="ja-JP" altLang="en-US"/>
          </a:p>
        </p:txBody>
      </p:sp>
      <p:sp>
        <p:nvSpPr>
          <p:cNvPr id="3" name="縦書きテキスト プレースホルダー 2"/>
          <p:cNvSpPr>
            <a:spLocks noGrp="1"/>
          </p:cNvSpPr>
          <p:nvPr>
            <p:ph type="body" orient="vert" idx="1"/>
          </p:nvPr>
        </p:nvSpPr>
        <p:spPr>
          <a:xfrm>
            <a:off x="457200" y="274638"/>
            <a:ext cx="6019800" cy="5851525"/>
          </a:xfrm>
        </p:spPr>
        <p:txBody>
          <a:bodyPr vert="eaVert"/>
          <a:lstStyle/>
          <a:p>
            <a:pPr lvl="0"/>
            <a:r>
              <a:rPr kumimoji="1" lang="ja-JP" altLang="en-US" smtClean="0"/>
              <a:t>マスター テキストの書式設定</a:t>
            </a:r>
          </a:p>
          <a:p>
            <a:pPr lvl="1"/>
            <a:r>
              <a:rPr kumimoji="1" lang="ja-JP" altLang="en-US" smtClean="0"/>
              <a:t>第 </a:t>
            </a:r>
            <a:r>
              <a:rPr kumimoji="1" lang="en-US" altLang="ja-JP" smtClean="0"/>
              <a:t>2 </a:t>
            </a:r>
            <a:r>
              <a:rPr kumimoji="1" lang="ja-JP" altLang="en-US" smtClean="0"/>
              <a:t>レベル</a:t>
            </a:r>
          </a:p>
          <a:p>
            <a:pPr lvl="2"/>
            <a:r>
              <a:rPr kumimoji="1" lang="ja-JP" altLang="en-US" smtClean="0"/>
              <a:t>第 </a:t>
            </a:r>
            <a:r>
              <a:rPr kumimoji="1" lang="en-US" altLang="ja-JP" smtClean="0"/>
              <a:t>3 </a:t>
            </a:r>
            <a:r>
              <a:rPr kumimoji="1" lang="ja-JP" altLang="en-US" smtClean="0"/>
              <a:t>レベル</a:t>
            </a:r>
          </a:p>
          <a:p>
            <a:pPr lvl="3"/>
            <a:r>
              <a:rPr kumimoji="1" lang="ja-JP" altLang="en-US" smtClean="0"/>
              <a:t>第 </a:t>
            </a:r>
            <a:r>
              <a:rPr kumimoji="1" lang="en-US" altLang="ja-JP" smtClean="0"/>
              <a:t>4 </a:t>
            </a:r>
            <a:r>
              <a:rPr kumimoji="1" lang="ja-JP" altLang="en-US" smtClean="0"/>
              <a:t>レベル</a:t>
            </a:r>
          </a:p>
          <a:p>
            <a:pPr lvl="4"/>
            <a:r>
              <a:rPr kumimoji="1" lang="ja-JP" altLang="en-US" smtClean="0"/>
              <a:t>第 </a:t>
            </a:r>
            <a:r>
              <a:rPr kumimoji="1" lang="en-US" altLang="ja-JP" smtClean="0"/>
              <a:t>5 </a:t>
            </a:r>
            <a:r>
              <a:rPr kumimoji="1" lang="ja-JP" altLang="en-US" smtClean="0"/>
              <a:t>レベル</a:t>
            </a:r>
            <a:endParaRPr kumimoji="1" lang="ja-JP" altLang="en-US"/>
          </a:p>
        </p:txBody>
      </p:sp>
      <p:sp>
        <p:nvSpPr>
          <p:cNvPr id="4" name="日付プレースホルダー 3"/>
          <p:cNvSpPr>
            <a:spLocks noGrp="1"/>
          </p:cNvSpPr>
          <p:nvPr>
            <p:ph type="dt" sz="half" idx="10"/>
          </p:nvPr>
        </p:nvSpPr>
        <p:spPr/>
        <p:txBody>
          <a:bodyPr/>
          <a:lstStyle/>
          <a:p>
            <a:fld id="{AED2A1B8-136D-4963-98D6-656ABCC2EE53}" type="datetimeFigureOut">
              <a:rPr kumimoji="1" lang="ja-JP" altLang="en-US" smtClean="0"/>
              <a:t>2019/5/14</a:t>
            </a:fld>
            <a:endParaRPr kumimoji="1" lang="ja-JP" altLang="en-US"/>
          </a:p>
        </p:txBody>
      </p:sp>
      <p:sp>
        <p:nvSpPr>
          <p:cNvPr id="5" name="フッター プレースホルダー 4"/>
          <p:cNvSpPr>
            <a:spLocks noGrp="1"/>
          </p:cNvSpPr>
          <p:nvPr>
            <p:ph type="ftr" sz="quarter" idx="11"/>
          </p:nvPr>
        </p:nvSpPr>
        <p:spPr/>
        <p:txBody>
          <a:bodyPr/>
          <a:lstStyle/>
          <a:p>
            <a:endParaRPr kumimoji="1" lang="ja-JP" altLang="en-US"/>
          </a:p>
        </p:txBody>
      </p:sp>
      <p:sp>
        <p:nvSpPr>
          <p:cNvPr id="6" name="スライド番号プレースホルダー 5"/>
          <p:cNvSpPr>
            <a:spLocks noGrp="1"/>
          </p:cNvSpPr>
          <p:nvPr>
            <p:ph type="sldNum" sz="quarter" idx="12"/>
          </p:nvPr>
        </p:nvSpPr>
        <p:spPr/>
        <p:txBody>
          <a:bodyPr/>
          <a:lstStyle/>
          <a:p>
            <a:fld id="{A888A9F6-DDBB-4671-A68F-A78DFAC13AC1}" type="slidenum">
              <a:rPr kumimoji="1" lang="ja-JP" altLang="en-US" smtClean="0"/>
              <a:t>‹#›</a:t>
            </a:fld>
            <a:endParaRPr kumimoji="1" lang="ja-JP" altLang="en-US"/>
          </a:p>
        </p:txBody>
      </p:sp>
    </p:spTree>
    <p:extLst>
      <p:ext uri="{BB962C8B-B14F-4D97-AF65-F5344CB8AC3E}">
        <p14:creationId xmlns:p14="http://schemas.microsoft.com/office/powerpoint/2010/main" val="64308734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タイトル プレースホルダー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kumimoji="1" lang="ja-JP" altLang="en-US" smtClean="0"/>
              <a:t>マスター タイトルの書式設定</a:t>
            </a:r>
            <a:endParaRPr kumimoji="1" lang="ja-JP" altLang="en-US"/>
          </a:p>
        </p:txBody>
      </p:sp>
      <p:sp>
        <p:nvSpPr>
          <p:cNvPr id="3" name="テキスト プレースホルダー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kumimoji="1" lang="ja-JP" altLang="en-US" smtClean="0"/>
              <a:t>マスター テキストの書式設定</a:t>
            </a:r>
          </a:p>
          <a:p>
            <a:pPr lvl="1"/>
            <a:r>
              <a:rPr kumimoji="1" lang="ja-JP" altLang="en-US" smtClean="0"/>
              <a:t>第 </a:t>
            </a:r>
            <a:r>
              <a:rPr kumimoji="1" lang="en-US" altLang="ja-JP" smtClean="0"/>
              <a:t>2 </a:t>
            </a:r>
            <a:r>
              <a:rPr kumimoji="1" lang="ja-JP" altLang="en-US" smtClean="0"/>
              <a:t>レベル</a:t>
            </a:r>
          </a:p>
          <a:p>
            <a:pPr lvl="2"/>
            <a:r>
              <a:rPr kumimoji="1" lang="ja-JP" altLang="en-US" smtClean="0"/>
              <a:t>第 </a:t>
            </a:r>
            <a:r>
              <a:rPr kumimoji="1" lang="en-US" altLang="ja-JP" smtClean="0"/>
              <a:t>3 </a:t>
            </a:r>
            <a:r>
              <a:rPr kumimoji="1" lang="ja-JP" altLang="en-US" smtClean="0"/>
              <a:t>レベル</a:t>
            </a:r>
          </a:p>
          <a:p>
            <a:pPr lvl="3"/>
            <a:r>
              <a:rPr kumimoji="1" lang="ja-JP" altLang="en-US" smtClean="0"/>
              <a:t>第 </a:t>
            </a:r>
            <a:r>
              <a:rPr kumimoji="1" lang="en-US" altLang="ja-JP" smtClean="0"/>
              <a:t>4 </a:t>
            </a:r>
            <a:r>
              <a:rPr kumimoji="1" lang="ja-JP" altLang="en-US" smtClean="0"/>
              <a:t>レベル</a:t>
            </a:r>
          </a:p>
          <a:p>
            <a:pPr lvl="4"/>
            <a:r>
              <a:rPr kumimoji="1" lang="ja-JP" altLang="en-US" smtClean="0"/>
              <a:t>第 </a:t>
            </a:r>
            <a:r>
              <a:rPr kumimoji="1" lang="en-US" altLang="ja-JP" smtClean="0"/>
              <a:t>5 </a:t>
            </a:r>
            <a:r>
              <a:rPr kumimoji="1" lang="ja-JP" altLang="en-US" smtClean="0"/>
              <a:t>レベル</a:t>
            </a:r>
            <a:endParaRPr kumimoji="1" lang="ja-JP" altLang="en-US"/>
          </a:p>
        </p:txBody>
      </p:sp>
      <p:sp>
        <p:nvSpPr>
          <p:cNvPr id="4" name="日付プレースホルダー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AED2A1B8-136D-4963-98D6-656ABCC2EE53}" type="datetimeFigureOut">
              <a:rPr kumimoji="1" lang="ja-JP" altLang="en-US" smtClean="0"/>
              <a:t>2019/5/14</a:t>
            </a:fld>
            <a:endParaRPr kumimoji="1" lang="ja-JP" altLang="en-US"/>
          </a:p>
        </p:txBody>
      </p:sp>
      <p:sp>
        <p:nvSpPr>
          <p:cNvPr id="5" name="フッター プレースホルダー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kumimoji="1" lang="ja-JP" altLang="en-US"/>
          </a:p>
        </p:txBody>
      </p:sp>
      <p:sp>
        <p:nvSpPr>
          <p:cNvPr id="6" name="スライド番号プレースホルダー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A888A9F6-DDBB-4671-A68F-A78DFAC13AC1}" type="slidenum">
              <a:rPr kumimoji="1" lang="ja-JP" altLang="en-US" smtClean="0"/>
              <a:t>‹#›</a:t>
            </a:fld>
            <a:endParaRPr kumimoji="1" lang="ja-JP" altLang="en-US"/>
          </a:p>
        </p:txBody>
      </p:sp>
    </p:spTree>
    <p:extLst>
      <p:ext uri="{BB962C8B-B14F-4D97-AF65-F5344CB8AC3E}">
        <p14:creationId xmlns:p14="http://schemas.microsoft.com/office/powerpoint/2010/main" val="838211045"/>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ctr" defTabSz="914400" rtl="0" eaLnBrk="1" latinLnBrk="0" hangingPunct="1">
        <a:spcBef>
          <a:spcPct val="0"/>
        </a:spcBef>
        <a:buNone/>
        <a:defRPr kumimoji="1"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kumimoji="1"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kumimoji="1"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kumimoji="1"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kumimoji="1" sz="2000" kern="1200">
          <a:solidFill>
            <a:schemeClr val="tx1"/>
          </a:solidFill>
          <a:latin typeface="+mn-lt"/>
          <a:ea typeface="+mn-ea"/>
          <a:cs typeface="+mn-cs"/>
        </a:defRPr>
      </a:lvl9pPr>
    </p:bodyStyle>
    <p:otherStyle>
      <a:defPPr>
        <a:defRPr lang="ja-JP"/>
      </a:defPPr>
      <a:lvl1pPr marL="0" algn="l" defTabSz="914400" rtl="0" eaLnBrk="1" latinLnBrk="0" hangingPunct="1">
        <a:defRPr kumimoji="1" sz="1800" kern="1200">
          <a:solidFill>
            <a:schemeClr val="tx1"/>
          </a:solidFill>
          <a:latin typeface="+mn-lt"/>
          <a:ea typeface="+mn-ea"/>
          <a:cs typeface="+mn-cs"/>
        </a:defRPr>
      </a:lvl1pPr>
      <a:lvl2pPr marL="457200" algn="l" defTabSz="914400" rtl="0" eaLnBrk="1" latinLnBrk="0" hangingPunct="1">
        <a:defRPr kumimoji="1" sz="1800" kern="1200">
          <a:solidFill>
            <a:schemeClr val="tx1"/>
          </a:solidFill>
          <a:latin typeface="+mn-lt"/>
          <a:ea typeface="+mn-ea"/>
          <a:cs typeface="+mn-cs"/>
        </a:defRPr>
      </a:lvl2pPr>
      <a:lvl3pPr marL="914400" algn="l" defTabSz="914400" rtl="0" eaLnBrk="1" latinLnBrk="0" hangingPunct="1">
        <a:defRPr kumimoji="1" sz="1800" kern="1200">
          <a:solidFill>
            <a:schemeClr val="tx1"/>
          </a:solidFill>
          <a:latin typeface="+mn-lt"/>
          <a:ea typeface="+mn-ea"/>
          <a:cs typeface="+mn-cs"/>
        </a:defRPr>
      </a:lvl3pPr>
      <a:lvl4pPr marL="1371600" algn="l" defTabSz="914400" rtl="0" eaLnBrk="1" latinLnBrk="0" hangingPunct="1">
        <a:defRPr kumimoji="1" sz="1800" kern="1200">
          <a:solidFill>
            <a:schemeClr val="tx1"/>
          </a:solidFill>
          <a:latin typeface="+mn-lt"/>
          <a:ea typeface="+mn-ea"/>
          <a:cs typeface="+mn-cs"/>
        </a:defRPr>
      </a:lvl4pPr>
      <a:lvl5pPr marL="1828800" algn="l" defTabSz="914400" rtl="0" eaLnBrk="1" latinLnBrk="0" hangingPunct="1">
        <a:defRPr kumimoji="1" sz="1800" kern="1200">
          <a:solidFill>
            <a:schemeClr val="tx1"/>
          </a:solidFill>
          <a:latin typeface="+mn-lt"/>
          <a:ea typeface="+mn-ea"/>
          <a:cs typeface="+mn-cs"/>
        </a:defRPr>
      </a:lvl5pPr>
      <a:lvl6pPr marL="2286000" algn="l" defTabSz="914400" rtl="0" eaLnBrk="1" latinLnBrk="0" hangingPunct="1">
        <a:defRPr kumimoji="1" sz="1800" kern="1200">
          <a:solidFill>
            <a:schemeClr val="tx1"/>
          </a:solidFill>
          <a:latin typeface="+mn-lt"/>
          <a:ea typeface="+mn-ea"/>
          <a:cs typeface="+mn-cs"/>
        </a:defRPr>
      </a:lvl6pPr>
      <a:lvl7pPr marL="2743200" algn="l" defTabSz="914400" rtl="0" eaLnBrk="1" latinLnBrk="0" hangingPunct="1">
        <a:defRPr kumimoji="1" sz="1800" kern="1200">
          <a:solidFill>
            <a:schemeClr val="tx1"/>
          </a:solidFill>
          <a:latin typeface="+mn-lt"/>
          <a:ea typeface="+mn-ea"/>
          <a:cs typeface="+mn-cs"/>
        </a:defRPr>
      </a:lvl7pPr>
      <a:lvl8pPr marL="3200400" algn="l" defTabSz="914400" rtl="0" eaLnBrk="1" latinLnBrk="0" hangingPunct="1">
        <a:defRPr kumimoji="1" sz="1800" kern="1200">
          <a:solidFill>
            <a:schemeClr val="tx1"/>
          </a:solidFill>
          <a:latin typeface="+mn-lt"/>
          <a:ea typeface="+mn-ea"/>
          <a:cs typeface="+mn-cs"/>
        </a:defRPr>
      </a:lvl8pPr>
      <a:lvl9pPr marL="3657600" algn="l" defTabSz="914400" rtl="0" eaLnBrk="1" latinLnBrk="0" hangingPunct="1">
        <a:defRPr kumimoji="1"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8" Type="http://schemas.openxmlformats.org/officeDocument/2006/relationships/hyperlink" Target="https://ja.wikipedia.org/wiki/%E7%B6%B2" TargetMode="External"/><Relationship Id="rId13" Type="http://schemas.openxmlformats.org/officeDocument/2006/relationships/image" Target="../media/image2.png"/><Relationship Id="rId3" Type="http://schemas.openxmlformats.org/officeDocument/2006/relationships/hyperlink" Target="https://ja.wikipedia.org/wiki/%E6%A4%8D%E7%89%A9%E7%B9%8A%E7%B6%AD" TargetMode="External"/><Relationship Id="rId7" Type="http://schemas.openxmlformats.org/officeDocument/2006/relationships/hyperlink" Target="https://ja.wikipedia.org/wiki/%E3%83%AD%E3%83%BC%E3%83%97" TargetMode="External"/><Relationship Id="rId12" Type="http://schemas.openxmlformats.org/officeDocument/2006/relationships/image" Target="../media/image1.jpeg"/><Relationship Id="rId2" Type="http://schemas.openxmlformats.org/officeDocument/2006/relationships/hyperlink" Target="https://ja.wikipedia.org/wiki/%E3%82%B3%E3%82%B3%E3%83%8A%E3%83%83%E3%83%84" TargetMode="External"/><Relationship Id="rId1" Type="http://schemas.openxmlformats.org/officeDocument/2006/relationships/slideLayout" Target="../slideLayouts/slideLayout7.xml"/><Relationship Id="rId6" Type="http://schemas.openxmlformats.org/officeDocument/2006/relationships/hyperlink" Target="https://ja.wikipedia.org/wiki/%E3%83%9E%E3%83%83%E3%83%88%E3%83%AC%E3%82%B9" TargetMode="External"/><Relationship Id="rId11" Type="http://schemas.openxmlformats.org/officeDocument/2006/relationships/hyperlink" Target="https://ja.wikipedia.org/wiki/%E3%83%9E%E3%83%A9%E3%83%A4%E3%83%BC%E3%83%A9%E3%83%A0%E8%AA%9E" TargetMode="External"/><Relationship Id="rId5" Type="http://schemas.openxmlformats.org/officeDocument/2006/relationships/hyperlink" Target="https://ja.wikipedia.org/wiki/%E3%83%95%E3%83%AD%E3%82%A2%E3%83%9E%E3%83%83%E3%83%88" TargetMode="External"/><Relationship Id="rId15" Type="http://schemas.openxmlformats.org/officeDocument/2006/relationships/hyperlink" Target="https://ja.wikipedia.org/wiki/%E6%B5%B7%E8%8B%94" TargetMode="External"/><Relationship Id="rId10" Type="http://schemas.openxmlformats.org/officeDocument/2006/relationships/hyperlink" Target="https://ja.wikipedia.org/wiki/%E8%8B%B1%E8%AA%9E" TargetMode="External"/><Relationship Id="rId4" Type="http://schemas.openxmlformats.org/officeDocument/2006/relationships/hyperlink" Target="https://ja.wikipedia.org/wiki/%E3%83%96%E3%83%A9%E3%82%B7" TargetMode="External"/><Relationship Id="rId9" Type="http://schemas.openxmlformats.org/officeDocument/2006/relationships/hyperlink" Target="https://ja.wikipedia.org/wiki/%E3%82%B3%E3%83%97%E3%83%A9" TargetMode="External"/><Relationship Id="rId14" Type="http://schemas.openxmlformats.org/officeDocument/2006/relationships/hyperlink" Target="https://ja.wikipedia.org/wiki/%E3%82%BB%E3%82%A4%E3%83%AD%E3%83%B3%E5%B3%B6" TargetMode="External"/></Relationships>
</file>

<file path=ppt/slides/_rels/slide3.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hyperlink" Target="http://www.google.com/url?sa=i&amp;rct=j&amp;q=&amp;esrc=s&amp;source=images&amp;cd=&amp;cad=rja&amp;uact=8&amp;ved=2ahUKEwjuzc72mpLhAhUuBKYKHUUJDLsQjRx6BAgBEAU&amp;url=http://www.cainz.com/shop/g/g4936695396349/&amp;psig=AOvVaw2LtpZK8Lqkz5qDwbJTtfVg&amp;ust=1553222514636106" TargetMode="External"/><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1.xml"/><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image" Target="../media/image5.pn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image" Target="../media/image1.jpe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8.png"/><Relationship Id="rId2" Type="http://schemas.openxmlformats.org/officeDocument/2006/relationships/notesSlide" Target="../notesSlides/notesSlide2.xml"/><Relationship Id="rId1" Type="http://schemas.openxmlformats.org/officeDocument/2006/relationships/slideLayout" Target="../slideLayouts/slideLayout7.xml"/><Relationship Id="rId6" Type="http://schemas.openxmlformats.org/officeDocument/2006/relationships/image" Target="../media/image10.png"/><Relationship Id="rId5" Type="http://schemas.microsoft.com/office/2007/relationships/hdphoto" Target="../media/hdphoto1.wdp"/><Relationship Id="rId4" Type="http://schemas.openxmlformats.org/officeDocument/2006/relationships/image" Target="../media/image9.png"/></Relationships>
</file>

<file path=ppt/slides/_rels/slide8.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image" Target="../media/image12.jpeg"/><Relationship Id="rId1" Type="http://schemas.openxmlformats.org/officeDocument/2006/relationships/slideLayout" Target="../slideLayouts/slideLayout7.xml"/><Relationship Id="rId5" Type="http://schemas.openxmlformats.org/officeDocument/2006/relationships/image" Target="../media/image15.jpeg"/><Relationship Id="rId4" Type="http://schemas.openxmlformats.org/officeDocument/2006/relationships/image" Target="../media/image14.jpeg"/></Relationships>
</file>

<file path=ppt/slides/_rels/slide10.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image" Target="../media/image16.jpeg"/><Relationship Id="rId1" Type="http://schemas.openxmlformats.org/officeDocument/2006/relationships/slideLayout" Target="../slideLayouts/slideLayout7.xml"/><Relationship Id="rId5" Type="http://schemas.openxmlformats.org/officeDocument/2006/relationships/image" Target="../media/image19.jpeg"/><Relationship Id="rId4" Type="http://schemas.openxmlformats.org/officeDocument/2006/relationships/image" Target="../media/image18.jpeg"/></Relationships>
</file>

<file path=ppt/slides/_rels/slide11.xml.rels><?xml version="1.0" encoding="UTF-8" standalone="yes"?>
<Relationships xmlns="http://schemas.openxmlformats.org/package/2006/relationships"><Relationship Id="rId8" Type="http://schemas.microsoft.com/office/2007/relationships/hdphoto" Target="../media/hdphoto4.wdp"/><Relationship Id="rId3" Type="http://schemas.openxmlformats.org/officeDocument/2006/relationships/image" Target="../media/image21.jpeg"/><Relationship Id="rId7" Type="http://schemas.openxmlformats.org/officeDocument/2006/relationships/image" Target="../media/image23.jpeg"/><Relationship Id="rId2" Type="http://schemas.openxmlformats.org/officeDocument/2006/relationships/image" Target="../media/image20.jpeg"/><Relationship Id="rId1" Type="http://schemas.openxmlformats.org/officeDocument/2006/relationships/slideLayout" Target="../slideLayouts/slideLayout7.xml"/><Relationship Id="rId6" Type="http://schemas.microsoft.com/office/2007/relationships/hdphoto" Target="../media/hdphoto3.wdp"/><Relationship Id="rId5" Type="http://schemas.openxmlformats.org/officeDocument/2006/relationships/image" Target="../media/image22.jpeg"/><Relationship Id="rId4" Type="http://schemas.microsoft.com/office/2007/relationships/hdphoto" Target="../media/hdphoto2.wdp"/></Relationships>
</file>

<file path=ppt/slides/_rels/slide12.xml.rels><?xml version="1.0" encoding="UTF-8" standalone="yes"?>
<Relationships xmlns="http://schemas.openxmlformats.org/package/2006/relationships"><Relationship Id="rId3" Type="http://schemas.microsoft.com/office/2007/relationships/hdphoto" Target="../media/hdphoto5.wdp"/><Relationship Id="rId7" Type="http://schemas.openxmlformats.org/officeDocument/2006/relationships/image" Target="../media/image27.jpeg"/><Relationship Id="rId2" Type="http://schemas.openxmlformats.org/officeDocument/2006/relationships/image" Target="../media/image24.jpeg"/><Relationship Id="rId1" Type="http://schemas.openxmlformats.org/officeDocument/2006/relationships/slideLayout" Target="../slideLayouts/slideLayout7.xml"/><Relationship Id="rId6" Type="http://schemas.openxmlformats.org/officeDocument/2006/relationships/image" Target="../media/image26.jpeg"/><Relationship Id="rId5" Type="http://schemas.microsoft.com/office/2007/relationships/hdphoto" Target="../media/hdphoto6.wdp"/><Relationship Id="rId4" Type="http://schemas.openxmlformats.org/officeDocument/2006/relationships/image" Target="../media/image25.jpeg"/></Relationships>
</file>

<file path=ppt/slides/_rels/slide13.xml.rels><?xml version="1.0" encoding="UTF-8" standalone="yes"?>
<Relationships xmlns="http://schemas.openxmlformats.org/package/2006/relationships"><Relationship Id="rId8" Type="http://schemas.openxmlformats.org/officeDocument/2006/relationships/image" Target="../media/image31.png"/><Relationship Id="rId3" Type="http://schemas.openxmlformats.org/officeDocument/2006/relationships/image" Target="../media/image28.jpeg"/><Relationship Id="rId7" Type="http://schemas.microsoft.com/office/2007/relationships/hdphoto" Target="../media/hdphoto8.wdp"/><Relationship Id="rId2" Type="http://schemas.openxmlformats.org/officeDocument/2006/relationships/notesSlide" Target="../notesSlides/notesSlide3.xml"/><Relationship Id="rId1" Type="http://schemas.openxmlformats.org/officeDocument/2006/relationships/slideLayout" Target="../slideLayouts/slideLayout7.xml"/><Relationship Id="rId6" Type="http://schemas.openxmlformats.org/officeDocument/2006/relationships/image" Target="../media/image30.jpeg"/><Relationship Id="rId5" Type="http://schemas.microsoft.com/office/2007/relationships/hdphoto" Target="../media/hdphoto7.wdp"/><Relationship Id="rId4" Type="http://schemas.openxmlformats.org/officeDocument/2006/relationships/image" Target="../media/image29.jpeg"/></Relationships>
</file>

<file path=ppt/slides/_rels/slide14.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1" Type="http://schemas.openxmlformats.org/officeDocument/2006/relationships/slideLayout" Target="../slideLayouts/slideLayout7.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テキスト ボックス 3"/>
          <p:cNvSpPr txBox="1"/>
          <p:nvPr/>
        </p:nvSpPr>
        <p:spPr>
          <a:xfrm>
            <a:off x="1187624" y="551581"/>
            <a:ext cx="7272808" cy="1077218"/>
          </a:xfrm>
          <a:prstGeom prst="rect">
            <a:avLst/>
          </a:prstGeom>
          <a:noFill/>
        </p:spPr>
        <p:txBody>
          <a:bodyPr wrap="square" rtlCol="0">
            <a:spAutoFit/>
          </a:bodyPr>
          <a:lstStyle/>
          <a:p>
            <a:pPr algn="ctr"/>
            <a:r>
              <a:rPr lang="ja-JP" altLang="en-US" sz="3200" b="1" dirty="0" smtClean="0"/>
              <a:t>ココファイバーから機能性炭素材料</a:t>
            </a:r>
            <a:endParaRPr lang="en-US" altLang="ja-JP" sz="3200" b="1" dirty="0" smtClean="0"/>
          </a:p>
          <a:p>
            <a:pPr algn="ctr"/>
            <a:r>
              <a:rPr lang="ja-JP" altLang="en-US" sz="3200" b="1" dirty="0" smtClean="0"/>
              <a:t>グラファイトシェルチェーン（</a:t>
            </a:r>
            <a:r>
              <a:rPr lang="en-US" altLang="ja-JP" sz="3200" b="1" dirty="0" smtClean="0"/>
              <a:t>GSCs</a:t>
            </a:r>
            <a:r>
              <a:rPr lang="ja-JP" altLang="en-US" sz="3200" b="1" dirty="0" smtClean="0"/>
              <a:t>）の製造</a:t>
            </a:r>
            <a:endParaRPr kumimoji="1" lang="ja-JP" altLang="en-US" sz="3200" b="1" dirty="0"/>
          </a:p>
        </p:txBody>
      </p:sp>
      <p:sp>
        <p:nvSpPr>
          <p:cNvPr id="5" name="テキスト ボックス 4"/>
          <p:cNvSpPr txBox="1"/>
          <p:nvPr/>
        </p:nvSpPr>
        <p:spPr>
          <a:xfrm>
            <a:off x="4860032" y="1609583"/>
            <a:ext cx="3674664" cy="369332"/>
          </a:xfrm>
          <a:prstGeom prst="rect">
            <a:avLst/>
          </a:prstGeom>
          <a:noFill/>
        </p:spPr>
        <p:txBody>
          <a:bodyPr wrap="square" rtlCol="0">
            <a:spAutoFit/>
          </a:bodyPr>
          <a:lstStyle/>
          <a:p>
            <a:pPr algn="ctr"/>
            <a:r>
              <a:rPr kumimoji="1" lang="ja-JP" altLang="en-US" dirty="0" smtClean="0"/>
              <a:t>平成</a:t>
            </a:r>
            <a:r>
              <a:rPr kumimoji="1" lang="en-US" altLang="ja-JP" dirty="0" smtClean="0"/>
              <a:t>30</a:t>
            </a:r>
            <a:r>
              <a:rPr kumimoji="1" lang="ja-JP" altLang="en-US" dirty="0" smtClean="0"/>
              <a:t>年</a:t>
            </a:r>
            <a:r>
              <a:rPr kumimoji="1" lang="en-US" altLang="ja-JP" dirty="0" smtClean="0"/>
              <a:t>4</a:t>
            </a:r>
            <a:r>
              <a:rPr kumimoji="1" lang="ja-JP" altLang="en-US" dirty="0" smtClean="0"/>
              <a:t>月～平成</a:t>
            </a:r>
            <a:r>
              <a:rPr kumimoji="1" lang="en-US" altLang="ja-JP" dirty="0" smtClean="0"/>
              <a:t>31</a:t>
            </a:r>
            <a:r>
              <a:rPr kumimoji="1" lang="ja-JP" altLang="en-US" dirty="0" smtClean="0"/>
              <a:t>年</a:t>
            </a:r>
            <a:r>
              <a:rPr kumimoji="1" lang="en-US" altLang="ja-JP" dirty="0" smtClean="0"/>
              <a:t>3</a:t>
            </a:r>
            <a:r>
              <a:rPr kumimoji="1" lang="ja-JP" altLang="en-US" dirty="0" smtClean="0"/>
              <a:t>月</a:t>
            </a:r>
            <a:endParaRPr kumimoji="1" lang="en-US" altLang="ja-JP" dirty="0" smtClean="0"/>
          </a:p>
        </p:txBody>
      </p:sp>
      <p:sp>
        <p:nvSpPr>
          <p:cNvPr id="6" name="テキスト ボックス 5"/>
          <p:cNvSpPr txBox="1"/>
          <p:nvPr/>
        </p:nvSpPr>
        <p:spPr>
          <a:xfrm>
            <a:off x="3635896" y="5009103"/>
            <a:ext cx="5184576" cy="1754326"/>
          </a:xfrm>
          <a:prstGeom prst="rect">
            <a:avLst/>
          </a:prstGeom>
          <a:noFill/>
        </p:spPr>
        <p:txBody>
          <a:bodyPr wrap="square" rtlCol="0">
            <a:spAutoFit/>
          </a:bodyPr>
          <a:lstStyle/>
          <a:p>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　　　国立大学法人</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kumimoji="1" lang="ja-JP" altLang="en-US" dirty="0" smtClean="0">
                <a:latin typeface="Arial Unicode MS" panose="020B0604020202020204" pitchFamily="50" charset="-128"/>
                <a:ea typeface="Arial Unicode MS" panose="020B0604020202020204" pitchFamily="50" charset="-128"/>
                <a:cs typeface="Arial Unicode MS" panose="020B0604020202020204" pitchFamily="50" charset="-128"/>
              </a:rPr>
              <a:t>　　　　北見工業大学工学部</a:t>
            </a:r>
            <a:r>
              <a:rPr lang="ja-JP" altLang="en-US" dirty="0">
                <a:latin typeface="Arial Unicode MS" panose="020B0604020202020204" pitchFamily="50" charset="-128"/>
                <a:ea typeface="Arial Unicode MS" panose="020B0604020202020204" pitchFamily="50" charset="-128"/>
                <a:cs typeface="Arial Unicode MS" panose="020B0604020202020204" pitchFamily="50" charset="-128"/>
              </a:rPr>
              <a:t>　</a:t>
            </a:r>
            <a:endParaRPr lang="en-US" altLang="ja-JP"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dirty="0" smtClean="0">
                <a:latin typeface="Arial Unicode MS" panose="020B0604020202020204" pitchFamily="50" charset="-128"/>
                <a:ea typeface="Arial Unicode MS" panose="020B0604020202020204" pitchFamily="50" charset="-128"/>
                <a:cs typeface="Arial Unicode MS" panose="020B0604020202020204" pitchFamily="50" charset="-128"/>
              </a:rPr>
              <a:t>　　　　　　　　　　特任教授　　　鈴木　勉</a:t>
            </a:r>
            <a:endParaRPr kumimoji="1" lang="en-US" altLang="ja-JP" dirty="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dirty="0" smtClean="0">
                <a:latin typeface="Arial Unicode MS" panose="020B0604020202020204" pitchFamily="50" charset="-128"/>
                <a:ea typeface="Arial Unicode MS" panose="020B0604020202020204" pitchFamily="50" charset="-128"/>
                <a:cs typeface="Arial Unicode MS" panose="020B0604020202020204" pitchFamily="50" charset="-128"/>
              </a:rPr>
              <a:t>　　　　　　　　　　特任研究員　　鈴木京子</a:t>
            </a:r>
            <a:endParaRPr lang="en-US" altLang="ja-JP"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b="1"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dirty="0" smtClean="0">
                <a:latin typeface="Arial Unicode MS" panose="020B0604020202020204" pitchFamily="50" charset="-128"/>
                <a:ea typeface="Arial Unicode MS" panose="020B0604020202020204" pitchFamily="50" charset="-128"/>
                <a:cs typeface="Arial Unicode MS" panose="020B0604020202020204" pitchFamily="50" charset="-128"/>
              </a:rPr>
              <a:t>バイオ</a:t>
            </a:r>
            <a:r>
              <a:rPr lang="ja-JP" altLang="en-US" dirty="0">
                <a:latin typeface="Arial Unicode MS" panose="020B0604020202020204" pitchFamily="50" charset="-128"/>
                <a:ea typeface="Arial Unicode MS" panose="020B0604020202020204" pitchFamily="50" charset="-128"/>
                <a:cs typeface="Arial Unicode MS" panose="020B0604020202020204" pitchFamily="50" charset="-128"/>
              </a:rPr>
              <a:t>環境系准教授　　岡崎文保</a:t>
            </a:r>
            <a:endParaRPr lang="en-US" altLang="ja-JP" dirty="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dirty="0" smtClean="0">
                <a:latin typeface="Arial Unicode MS" panose="020B0604020202020204" pitchFamily="50" charset="-128"/>
                <a:ea typeface="Arial Unicode MS" panose="020B0604020202020204" pitchFamily="50" charset="-128"/>
                <a:cs typeface="Arial Unicode MS" panose="020B0604020202020204" pitchFamily="50" charset="-128"/>
              </a:rPr>
              <a:t>　</a:t>
            </a:r>
            <a:endParaRPr kumimoji="1" lang="ja-JP" altLang="en-US"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 name="テキスト ボックス 2"/>
          <p:cNvSpPr txBox="1"/>
          <p:nvPr/>
        </p:nvSpPr>
        <p:spPr>
          <a:xfrm>
            <a:off x="424533" y="2492896"/>
            <a:ext cx="3744416" cy="2893100"/>
          </a:xfrm>
          <a:prstGeom prst="rect">
            <a:avLst/>
          </a:prstGeom>
          <a:noFill/>
          <a:ln>
            <a:solidFill>
              <a:srgbClr val="00B050"/>
            </a:solidFill>
          </a:ln>
        </p:spPr>
        <p:txBody>
          <a:bodyPr wrap="square" rtlCol="0">
            <a:spAutoFit/>
          </a:bodyPr>
          <a:lstStyle/>
          <a:p>
            <a:pPr algn="ct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目　次</a:t>
            </a:r>
            <a:endParaRPr kumimoji="1"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kumimoji="1"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1. </a:t>
            </a:r>
            <a:r>
              <a:rPr kumimoji="1"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ココファイバー</a:t>
            </a:r>
            <a:r>
              <a:rPr kumimoji="1"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(CF)</a:t>
            </a:r>
            <a:r>
              <a:rPr kumimoji="1"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とは？</a:t>
            </a:r>
            <a:endParaRPr kumimoji="1"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en-US" altLang="ja-JP" sz="1400" b="1" dirty="0">
                <a:latin typeface="Arial Unicode MS" panose="020B0604020202020204" pitchFamily="50" charset="-128"/>
                <a:ea typeface="Arial Unicode MS" panose="020B0604020202020204" pitchFamily="50" charset="-128"/>
                <a:cs typeface="Arial Unicode MS" panose="020B0604020202020204" pitchFamily="50" charset="-128"/>
              </a:rPr>
              <a:t>2</a:t>
            </a:r>
            <a:r>
              <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本研究の目的</a:t>
            </a:r>
            <a:endPar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kumimoji="1" lang="en-US" altLang="ja-JP" sz="1400" b="1" dirty="0">
                <a:latin typeface="Arial Unicode MS" panose="020B0604020202020204" pitchFamily="50" charset="-128"/>
                <a:ea typeface="Arial Unicode MS" panose="020B0604020202020204" pitchFamily="50" charset="-128"/>
                <a:cs typeface="Arial Unicode MS" panose="020B0604020202020204" pitchFamily="50" charset="-128"/>
              </a:rPr>
              <a:t>3</a:t>
            </a:r>
            <a:r>
              <a:rPr kumimoji="1"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 CF</a:t>
            </a:r>
            <a:r>
              <a:rPr kumimoji="1"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原料の物性</a:t>
            </a:r>
            <a:endParaRPr kumimoji="1"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en-US" altLang="ja-JP" sz="1400" b="1" dirty="0">
                <a:latin typeface="Arial Unicode MS" panose="020B0604020202020204" pitchFamily="50" charset="-128"/>
                <a:ea typeface="Arial Unicode MS" panose="020B0604020202020204" pitchFamily="50" charset="-128"/>
                <a:cs typeface="Arial Unicode MS" panose="020B0604020202020204" pitchFamily="50" charset="-128"/>
              </a:rPr>
              <a:t>4</a:t>
            </a:r>
            <a:r>
              <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400" b="1" dirty="0">
                <a:latin typeface="Arial Unicode MS" panose="020B0604020202020204" pitchFamily="50" charset="-128"/>
                <a:ea typeface="Arial Unicode MS" panose="020B0604020202020204" pitchFamily="50" charset="-128"/>
                <a:cs typeface="Arial Unicode MS" panose="020B0604020202020204" pitchFamily="50" charset="-128"/>
              </a:rPr>
              <a:t> CF-GSCs</a:t>
            </a:r>
            <a:r>
              <a:rPr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rPr>
              <a:t>製造条件の</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検討</a:t>
            </a:r>
            <a:endPar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4.1</a:t>
            </a:r>
            <a:r>
              <a:rPr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b="1" dirty="0">
                <a:latin typeface="Arial Unicode MS" panose="020B0604020202020204" pitchFamily="50" charset="-128"/>
                <a:ea typeface="Arial Unicode MS" panose="020B0604020202020204" pitchFamily="50" charset="-128"/>
                <a:cs typeface="Arial Unicode MS" panose="020B0604020202020204" pitchFamily="50" charset="-128"/>
              </a:rPr>
              <a:t>Fe</a:t>
            </a:r>
            <a:r>
              <a:rPr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rPr>
              <a:t>添加量と炭化</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温度</a:t>
            </a:r>
            <a:endPar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4.2</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　炭化</a:t>
            </a:r>
            <a:r>
              <a:rPr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rPr>
              <a:t>方法の</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検討</a:t>
            </a:r>
            <a:endPar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4.2.1</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1S</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と</a:t>
            </a:r>
            <a:r>
              <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2S</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の比較</a:t>
            </a:r>
            <a:endParaRPr lang="en-US" altLang="ja-JP" sz="1400" b="1" dirty="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4.2.2</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2S</a:t>
            </a:r>
            <a:r>
              <a:rPr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rPr>
              <a:t>と</a:t>
            </a:r>
            <a:r>
              <a:rPr lang="en-US" altLang="ja-JP" sz="1400" b="1" dirty="0">
                <a:latin typeface="Arial Unicode MS" panose="020B0604020202020204" pitchFamily="50" charset="-128"/>
                <a:ea typeface="Arial Unicode MS" panose="020B0604020202020204" pitchFamily="50" charset="-128"/>
                <a:cs typeface="Arial Unicode MS" panose="020B0604020202020204" pitchFamily="50" charset="-128"/>
              </a:rPr>
              <a:t>L2S</a:t>
            </a:r>
            <a:r>
              <a:rPr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rPr>
              <a:t>の</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比較</a:t>
            </a:r>
            <a:endPar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266700" indent="-266700"/>
            <a:r>
              <a:rPr lang="en-US" altLang="ja-JP" sz="1400" b="1" dirty="0">
                <a:latin typeface="Arial Unicode MS" panose="020B0604020202020204" pitchFamily="50" charset="-128"/>
                <a:ea typeface="Arial Unicode MS" panose="020B0604020202020204" pitchFamily="50" charset="-128"/>
                <a:cs typeface="Arial Unicode MS" panose="020B0604020202020204" pitchFamily="50" charset="-128"/>
              </a:rPr>
              <a:t>5</a:t>
            </a:r>
            <a:r>
              <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不適</a:t>
            </a:r>
            <a:r>
              <a:rPr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rPr>
              <a:t>原料（コイアダストを多く含む繊維）からの</a:t>
            </a:r>
            <a:r>
              <a:rPr lang="en-US" altLang="ja-JP" sz="1400" b="1" dirty="0">
                <a:latin typeface="Arial Unicode MS" panose="020B0604020202020204" pitchFamily="50" charset="-128"/>
                <a:ea typeface="Arial Unicode MS" panose="020B0604020202020204" pitchFamily="50" charset="-128"/>
                <a:cs typeface="Arial Unicode MS" panose="020B0604020202020204" pitchFamily="50" charset="-128"/>
              </a:rPr>
              <a:t>GSCs</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製造</a:t>
            </a:r>
            <a:endPar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6.</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SEM</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観察</a:t>
            </a:r>
            <a:endPar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en-US" altLang="ja-JP" sz="1400" b="1" dirty="0">
                <a:latin typeface="Arial Unicode MS" panose="020B0604020202020204" pitchFamily="50" charset="-128"/>
                <a:ea typeface="Arial Unicode MS" panose="020B0604020202020204" pitchFamily="50" charset="-128"/>
                <a:cs typeface="Arial Unicode MS" panose="020B0604020202020204" pitchFamily="50" charset="-128"/>
              </a:rPr>
              <a:t>7</a:t>
            </a:r>
            <a:r>
              <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まとめ</a:t>
            </a:r>
            <a:endParaRPr kumimoji="1"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Tree>
    <p:extLst>
      <p:ext uri="{BB962C8B-B14F-4D97-AF65-F5344CB8AC3E}">
        <p14:creationId xmlns:p14="http://schemas.microsoft.com/office/powerpoint/2010/main" val="3359326692"/>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 name="テキスト ボックス 4"/>
          <p:cNvSpPr txBox="1"/>
          <p:nvPr/>
        </p:nvSpPr>
        <p:spPr>
          <a:xfrm>
            <a:off x="73322" y="44624"/>
            <a:ext cx="4714702" cy="461665"/>
          </a:xfrm>
          <a:prstGeom prst="rect">
            <a:avLst/>
          </a:prstGeom>
          <a:solidFill>
            <a:schemeClr val="tx1"/>
          </a:solidFill>
        </p:spPr>
        <p:txBody>
          <a:bodyPr wrap="square" rtlCol="0">
            <a:spAutoFit/>
          </a:bodyPr>
          <a:lstStyle/>
          <a:p>
            <a:r>
              <a:rPr lang="en-US" altLang="ja-JP" sz="2400" b="1"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1.</a:t>
            </a:r>
            <a:r>
              <a:rPr lang="ja-JP" altLang="en-US" sz="2400" b="1"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　ココファイバー</a:t>
            </a:r>
            <a:r>
              <a:rPr lang="en-US" altLang="ja-JP" sz="2400" b="1"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(CF)</a:t>
            </a:r>
            <a:r>
              <a:rPr lang="ja-JP" altLang="en-US" sz="2400" b="1"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と</a:t>
            </a:r>
            <a:r>
              <a:rPr lang="ja-JP" altLang="en-US" sz="2400"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は</a:t>
            </a:r>
            <a:r>
              <a:rPr lang="ja-JP" altLang="en-US" sz="2400" b="1"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ja-JP" altLang="en-US"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　</a:t>
            </a:r>
          </a:p>
        </p:txBody>
      </p:sp>
      <p:sp>
        <p:nvSpPr>
          <p:cNvPr id="6" name="正方形/長方形 5"/>
          <p:cNvSpPr/>
          <p:nvPr/>
        </p:nvSpPr>
        <p:spPr>
          <a:xfrm>
            <a:off x="399057" y="2708920"/>
            <a:ext cx="8489908" cy="954107"/>
          </a:xfrm>
          <a:prstGeom prst="rect">
            <a:avLst/>
          </a:prstGeom>
        </p:spPr>
        <p:txBody>
          <a:bodyPr wrap="square">
            <a:spAutoFit/>
          </a:bodyPr>
          <a:lstStyle/>
          <a:p>
            <a:r>
              <a:rPr lang="ja-JP"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hlinkClick r:id="rId2" tooltip="ココナッツ"/>
              </a:rPr>
              <a:t>ココナッツ</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の果皮から得られる</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hlinkClick r:id="rId3" tooltip="植物繊維"/>
              </a:rPr>
              <a:t>植物繊維</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である。用途としては、</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hlinkClick r:id="rId4" tooltip="ブラシ"/>
              </a:rPr>
              <a:t>ブラシ</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hlinkClick r:id="rId5" tooltip="フロアマット"/>
              </a:rPr>
              <a:t>フロアマット</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hlinkClick r:id="rId6" tooltip="マットレス"/>
              </a:rPr>
              <a:t>マットレス</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hlinkClick r:id="rId7" tooltip="ロープ"/>
              </a:rPr>
              <a:t>ロープ</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hlinkClick r:id="rId8" tooltip="網"/>
              </a:rPr>
              <a:t>網</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、より糸に使われる。多くの場合、ココナッツから摂れる</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hlinkClick r:id="rId9" tooltip="コプラ"/>
              </a:rPr>
              <a:t>コプラ</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油の副産物で</a:t>
            </a:r>
            <a:r>
              <a:rPr lang="ja-JP"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ある。</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hlinkClick r:id="rId10" tooltip="英語"/>
              </a:rPr>
              <a:t>英語</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でココナッツファイバーを意味するCoir（コイヤー、コイア）は</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hlinkClick r:id="rId11" tooltip="マラヤーラム語"/>
              </a:rPr>
              <a:t>マラヤーラム語</a:t>
            </a:r>
            <a:r>
              <a:rPr lang="ja-JP"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で縄を意味するkayarを語源として</a:t>
            </a:r>
            <a:r>
              <a:rPr lang="ja-JP"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いる</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Wikipedia</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より</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pic>
        <p:nvPicPr>
          <p:cNvPr id="10" name="Picture 12" descr="https://images-na.ssl-images-amazon.com/images/S/aplus-seller-content-images-us-east-1/A1VC38T7YXB528/A3SOEBCJV41CJH/B01HHK1TDW/DApL2PbeQqm8._UX300_TTW_.jpg"/>
          <p:cNvPicPr>
            <a:picLocks noChangeAspect="1" noChangeArrowheads="1"/>
          </p:cNvPicPr>
          <p:nvPr/>
        </p:nvPicPr>
        <p:blipFill>
          <a:blip r:embed="rId12">
            <a:extLst>
              <a:ext uri="{28A0092B-C50C-407E-A947-70E740481C1C}">
                <a14:useLocalDpi xmlns:a14="http://schemas.microsoft.com/office/drawing/2010/main" val="0"/>
              </a:ext>
            </a:extLst>
          </a:blip>
          <a:srcRect/>
          <a:stretch>
            <a:fillRect/>
          </a:stretch>
        </p:blipFill>
        <p:spPr bwMode="auto">
          <a:xfrm>
            <a:off x="7129461" y="513455"/>
            <a:ext cx="1583137" cy="1187353"/>
          </a:xfrm>
          <a:prstGeom prst="rect">
            <a:avLst/>
          </a:prstGeom>
          <a:noFill/>
          <a:extLst>
            <a:ext uri="{909E8E84-426E-40DD-AFC4-6F175D3DCCD1}">
              <a14:hiddenFill xmlns:a14="http://schemas.microsoft.com/office/drawing/2010/main">
                <a:solidFill>
                  <a:srgbClr val="FFFFFF"/>
                </a:solidFill>
              </a14:hiddenFill>
            </a:ext>
          </a:extLst>
        </p:spPr>
      </p:pic>
      <p:graphicFrame>
        <p:nvGraphicFramePr>
          <p:cNvPr id="12" name="表 11"/>
          <p:cNvGraphicFramePr>
            <a:graphicFrameLocks noGrp="1"/>
          </p:cNvGraphicFramePr>
          <p:nvPr>
            <p:extLst>
              <p:ext uri="{D42A27DB-BD31-4B8C-83A1-F6EECF244321}">
                <p14:modId xmlns:p14="http://schemas.microsoft.com/office/powerpoint/2010/main" val="3804511595"/>
              </p:ext>
            </p:extLst>
          </p:nvPr>
        </p:nvGraphicFramePr>
        <p:xfrm>
          <a:off x="323528" y="630952"/>
          <a:ext cx="5112568" cy="1645920"/>
        </p:xfrm>
        <a:graphic>
          <a:graphicData uri="http://schemas.openxmlformats.org/drawingml/2006/table">
            <a:tbl>
              <a:tblPr/>
              <a:tblGrid>
                <a:gridCol w="936104"/>
                <a:gridCol w="1080120"/>
                <a:gridCol w="1152128"/>
                <a:gridCol w="1944216"/>
              </a:tblGrid>
              <a:tr h="0">
                <a:tc rowSpan="4">
                  <a:txBody>
                    <a:bodyPr/>
                    <a:lstStyle/>
                    <a:p>
                      <a:r>
                        <a:rPr lang="ja-JP" altLang="en-US" sz="1400" b="1" dirty="0"/>
                        <a:t>天然繊維</a:t>
                      </a:r>
                    </a:p>
                  </a:txBody>
                  <a:tcPr anchor="ctr">
                    <a:lnL>
                      <a:noFill/>
                    </a:lnL>
                    <a:lnR>
                      <a:noFill/>
                    </a:lnR>
                    <a:lnT>
                      <a:noFill/>
                    </a:lnT>
                    <a:lnB>
                      <a:noFill/>
                    </a:lnB>
                  </a:tcPr>
                </a:tc>
                <a:tc rowSpan="4">
                  <a:txBody>
                    <a:bodyPr/>
                    <a:lstStyle/>
                    <a:p>
                      <a:r>
                        <a:rPr lang="ja-JP" altLang="en-US" sz="1400" b="1" dirty="0"/>
                        <a:t>植物繊維</a:t>
                      </a:r>
                    </a:p>
                  </a:txBody>
                  <a:tcPr anchor="ctr">
                    <a:lnL>
                      <a:noFill/>
                    </a:lnL>
                    <a:lnR>
                      <a:noFill/>
                    </a:lnR>
                    <a:lnT>
                      <a:noFill/>
                    </a:lnT>
                    <a:lnB>
                      <a:noFill/>
                    </a:lnB>
                  </a:tcPr>
                </a:tc>
                <a:tc>
                  <a:txBody>
                    <a:bodyPr/>
                    <a:lstStyle/>
                    <a:p>
                      <a:r>
                        <a:rPr lang="ja-JP" altLang="en-US" sz="1400" b="1"/>
                        <a:t>種子毛繊維</a:t>
                      </a:r>
                    </a:p>
                  </a:txBody>
                  <a:tcPr anchor="ctr">
                    <a:lnL>
                      <a:noFill/>
                    </a:lnL>
                    <a:lnR>
                      <a:noFill/>
                    </a:lnR>
                    <a:lnT>
                      <a:noFill/>
                    </a:lnT>
                    <a:lnB>
                      <a:noFill/>
                    </a:lnB>
                  </a:tcPr>
                </a:tc>
                <a:tc>
                  <a:txBody>
                    <a:bodyPr/>
                    <a:lstStyle/>
                    <a:p>
                      <a:r>
                        <a:rPr lang="ja-JP" altLang="en-US" sz="1400" b="1" dirty="0"/>
                        <a:t>綿、カポック、パンヤ</a:t>
                      </a:r>
                    </a:p>
                  </a:txBody>
                  <a:tcPr anchor="ctr">
                    <a:lnL>
                      <a:noFill/>
                    </a:lnL>
                    <a:lnR>
                      <a:noFill/>
                    </a:lnR>
                    <a:lnT>
                      <a:noFill/>
                    </a:lnT>
                    <a:lnB>
                      <a:noFill/>
                    </a:lnB>
                  </a:tcPr>
                </a:tc>
              </a:tr>
              <a:tr h="0">
                <a:tc vMerge="1">
                  <a:txBody>
                    <a:bodyPr/>
                    <a:lstStyle/>
                    <a:p>
                      <a:endParaRPr kumimoji="1" lang="ja-JP" altLang="en-US"/>
                    </a:p>
                  </a:txBody>
                  <a:tcPr/>
                </a:tc>
                <a:tc vMerge="1">
                  <a:txBody>
                    <a:bodyPr/>
                    <a:lstStyle/>
                    <a:p>
                      <a:endParaRPr kumimoji="1" lang="ja-JP" altLang="en-US"/>
                    </a:p>
                  </a:txBody>
                  <a:tcPr/>
                </a:tc>
                <a:tc>
                  <a:txBody>
                    <a:bodyPr/>
                    <a:lstStyle/>
                    <a:p>
                      <a:r>
                        <a:rPr lang="ja-JP" altLang="en-US" sz="1400" b="1"/>
                        <a:t>ジン皮繊維</a:t>
                      </a:r>
                    </a:p>
                  </a:txBody>
                  <a:tcPr anchor="ctr">
                    <a:lnL>
                      <a:noFill/>
                    </a:lnL>
                    <a:lnR>
                      <a:noFill/>
                    </a:lnR>
                    <a:lnT>
                      <a:noFill/>
                    </a:lnT>
                    <a:lnB>
                      <a:noFill/>
                    </a:lnB>
                  </a:tcPr>
                </a:tc>
                <a:tc>
                  <a:txBody>
                    <a:bodyPr/>
                    <a:lstStyle/>
                    <a:p>
                      <a:r>
                        <a:rPr lang="ja-JP" altLang="en-US" sz="1400" b="1" dirty="0"/>
                        <a:t>亜麻（リネン）、苧麻（ラミー）、大麻、黄麻</a:t>
                      </a:r>
                    </a:p>
                  </a:txBody>
                  <a:tcPr anchor="ctr">
                    <a:lnL>
                      <a:noFill/>
                    </a:lnL>
                    <a:lnR>
                      <a:noFill/>
                    </a:lnR>
                    <a:lnT>
                      <a:noFill/>
                    </a:lnT>
                    <a:lnB>
                      <a:noFill/>
                    </a:lnB>
                  </a:tcPr>
                </a:tc>
              </a:tr>
              <a:tr h="0">
                <a:tc vMerge="1">
                  <a:txBody>
                    <a:bodyPr/>
                    <a:lstStyle/>
                    <a:p>
                      <a:endParaRPr kumimoji="1" lang="ja-JP" altLang="en-US"/>
                    </a:p>
                  </a:txBody>
                  <a:tcPr/>
                </a:tc>
                <a:tc vMerge="1">
                  <a:txBody>
                    <a:bodyPr/>
                    <a:lstStyle/>
                    <a:p>
                      <a:endParaRPr kumimoji="1" lang="ja-JP" altLang="en-US"/>
                    </a:p>
                  </a:txBody>
                  <a:tcPr/>
                </a:tc>
                <a:tc>
                  <a:txBody>
                    <a:bodyPr/>
                    <a:lstStyle/>
                    <a:p>
                      <a:r>
                        <a:rPr lang="ja-JP" altLang="en-US" sz="1400" b="1"/>
                        <a:t>葉脈繊維</a:t>
                      </a:r>
                    </a:p>
                  </a:txBody>
                  <a:tcPr anchor="ctr">
                    <a:lnL>
                      <a:noFill/>
                    </a:lnL>
                    <a:lnR>
                      <a:noFill/>
                    </a:lnR>
                    <a:lnT>
                      <a:noFill/>
                    </a:lnT>
                    <a:lnB>
                      <a:noFill/>
                    </a:lnB>
                  </a:tcPr>
                </a:tc>
                <a:tc>
                  <a:txBody>
                    <a:bodyPr/>
                    <a:lstStyle/>
                    <a:p>
                      <a:r>
                        <a:rPr lang="ja-JP" altLang="en-US" sz="1400" b="1" dirty="0"/>
                        <a:t>マニラ麻、サイザル麻、パイナップル繊維</a:t>
                      </a:r>
                    </a:p>
                  </a:txBody>
                  <a:tcPr anchor="ctr">
                    <a:lnL>
                      <a:noFill/>
                    </a:lnL>
                    <a:lnR>
                      <a:noFill/>
                    </a:lnR>
                    <a:lnT>
                      <a:noFill/>
                    </a:lnT>
                    <a:lnB>
                      <a:noFill/>
                    </a:lnB>
                  </a:tcPr>
                </a:tc>
              </a:tr>
              <a:tr h="263252">
                <a:tc vMerge="1">
                  <a:txBody>
                    <a:bodyPr/>
                    <a:lstStyle/>
                    <a:p>
                      <a:endParaRPr kumimoji="1" lang="ja-JP" altLang="en-US"/>
                    </a:p>
                  </a:txBody>
                  <a:tcPr/>
                </a:tc>
                <a:tc vMerge="1">
                  <a:txBody>
                    <a:bodyPr/>
                    <a:lstStyle/>
                    <a:p>
                      <a:endParaRPr kumimoji="1" lang="ja-JP" altLang="en-US"/>
                    </a:p>
                  </a:txBody>
                  <a:tcPr/>
                </a:tc>
                <a:tc>
                  <a:txBody>
                    <a:bodyPr/>
                    <a:lstStyle/>
                    <a:p>
                      <a:r>
                        <a:rPr lang="ja-JP" altLang="en-US" sz="1400" b="1"/>
                        <a:t>果実繊維</a:t>
                      </a:r>
                    </a:p>
                  </a:txBody>
                  <a:tcPr anchor="ctr">
                    <a:lnL>
                      <a:noFill/>
                    </a:lnL>
                    <a:lnR>
                      <a:noFill/>
                    </a:lnR>
                    <a:lnT>
                      <a:noFill/>
                    </a:lnT>
                    <a:lnB>
                      <a:noFill/>
                    </a:lnB>
                  </a:tcPr>
                </a:tc>
                <a:tc>
                  <a:txBody>
                    <a:bodyPr/>
                    <a:lstStyle/>
                    <a:p>
                      <a:r>
                        <a:rPr lang="ja-JP" altLang="en-US" sz="1400" b="1" dirty="0"/>
                        <a:t>ヤシ繊維</a:t>
                      </a:r>
                    </a:p>
                  </a:txBody>
                  <a:tcPr anchor="ctr">
                    <a:lnL>
                      <a:noFill/>
                    </a:lnL>
                    <a:lnR>
                      <a:noFill/>
                    </a:lnR>
                    <a:lnT>
                      <a:noFill/>
                    </a:lnT>
                    <a:lnB>
                      <a:noFill/>
                    </a:lnB>
                    <a:solidFill>
                      <a:srgbClr val="FFFF00"/>
                    </a:solidFill>
                  </a:tcPr>
                </a:tc>
              </a:tr>
            </a:tbl>
          </a:graphicData>
        </a:graphic>
      </p:graphicFrame>
      <p:sp>
        <p:nvSpPr>
          <p:cNvPr id="13" name="テキスト ボックス 12"/>
          <p:cNvSpPr txBox="1"/>
          <p:nvPr/>
        </p:nvSpPr>
        <p:spPr>
          <a:xfrm>
            <a:off x="5463892" y="1753308"/>
            <a:ext cx="3347864" cy="738664"/>
          </a:xfrm>
          <a:prstGeom prst="rect">
            <a:avLst/>
          </a:prstGeom>
          <a:noFill/>
          <a:ln>
            <a:solidFill>
              <a:srgbClr val="92D050"/>
            </a:solidFill>
          </a:ln>
        </p:spPr>
        <p:txBody>
          <a:bodyPr wrap="square" rtlCol="0">
            <a:spAutoFit/>
          </a:bodyPr>
          <a:lstStyle/>
          <a:p>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・繊維長は</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0.4-0.6 mm</a:t>
            </a:r>
          </a:p>
          <a:p>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（針葉樹繊維の</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1/4</a:t>
            </a:r>
            <a:r>
              <a:rPr kumimoji="1" lang="ja-JP" altLang="en-US" sz="1400" dirty="0" err="1" smtClean="0">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広葉樹繊維の</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1/2</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・繊維幅は約</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16 </a:t>
            </a:r>
            <a:r>
              <a:rPr kumimoji="1" lang="el-GR" altLang="ja-JP" sz="1400" dirty="0" smtClean="0">
                <a:latin typeface="Century"/>
                <a:ea typeface="Arial Unicode MS" panose="020B0604020202020204" pitchFamily="50" charset="-128"/>
                <a:cs typeface="Arial Unicode MS" panose="020B0604020202020204" pitchFamily="50" charset="-128"/>
              </a:rPr>
              <a:t>μ</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10 - 20 </a:t>
            </a:r>
            <a:r>
              <a:rPr kumimoji="1" lang="el-GR" altLang="ja-JP" sz="1400" dirty="0" smtClean="0">
                <a:latin typeface="Century"/>
                <a:ea typeface="Arial Unicode MS" panose="020B0604020202020204" pitchFamily="50" charset="-128"/>
                <a:cs typeface="Arial Unicode MS" panose="020B0604020202020204" pitchFamily="50" charset="-128"/>
              </a:rPr>
              <a:t>μ</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nvGrpSpPr>
          <p:cNvPr id="14" name="グループ化 13"/>
          <p:cNvGrpSpPr/>
          <p:nvPr/>
        </p:nvGrpSpPr>
        <p:grpSpPr>
          <a:xfrm>
            <a:off x="395536" y="476672"/>
            <a:ext cx="8489908" cy="2160240"/>
            <a:chOff x="622193" y="656692"/>
            <a:chExt cx="8489908" cy="2160240"/>
          </a:xfrm>
        </p:grpSpPr>
        <p:grpSp>
          <p:nvGrpSpPr>
            <p:cNvPr id="15" name="グループ化 14"/>
            <p:cNvGrpSpPr/>
            <p:nvPr/>
          </p:nvGrpSpPr>
          <p:grpSpPr>
            <a:xfrm>
              <a:off x="1403648" y="944435"/>
              <a:ext cx="2333237" cy="1332437"/>
              <a:chOff x="1403648" y="944435"/>
              <a:chExt cx="2333237" cy="1332437"/>
            </a:xfrm>
          </p:grpSpPr>
          <p:cxnSp>
            <p:nvCxnSpPr>
              <p:cNvPr id="17" name="直線コネクタ 16"/>
              <p:cNvCxnSpPr/>
              <p:nvPr/>
            </p:nvCxnSpPr>
            <p:spPr>
              <a:xfrm>
                <a:off x="1403648" y="1628800"/>
                <a:ext cx="216024" cy="0"/>
              </a:xfrm>
              <a:prstGeom prst="line">
                <a:avLst/>
              </a:prstGeom>
              <a:ln w="19050">
                <a:solidFill>
                  <a:srgbClr val="92D050"/>
                </a:solidFill>
              </a:ln>
            </p:spPr>
            <p:style>
              <a:lnRef idx="1">
                <a:schemeClr val="accent1"/>
              </a:lnRef>
              <a:fillRef idx="0">
                <a:schemeClr val="accent1"/>
              </a:fillRef>
              <a:effectRef idx="0">
                <a:schemeClr val="accent1"/>
              </a:effectRef>
              <a:fontRef idx="minor">
                <a:schemeClr val="tx1"/>
              </a:fontRef>
            </p:style>
          </p:cxnSp>
          <p:cxnSp>
            <p:nvCxnSpPr>
              <p:cNvPr id="18" name="直線コネクタ 17"/>
              <p:cNvCxnSpPr/>
              <p:nvPr/>
            </p:nvCxnSpPr>
            <p:spPr>
              <a:xfrm>
                <a:off x="2334812" y="1628800"/>
                <a:ext cx="180020" cy="0"/>
              </a:xfrm>
              <a:prstGeom prst="line">
                <a:avLst/>
              </a:prstGeom>
              <a:ln w="19050">
                <a:solidFill>
                  <a:srgbClr val="92D050"/>
                </a:solidFill>
              </a:ln>
            </p:spPr>
            <p:style>
              <a:lnRef idx="1">
                <a:schemeClr val="accent1"/>
              </a:lnRef>
              <a:fillRef idx="0">
                <a:schemeClr val="accent1"/>
              </a:fillRef>
              <a:effectRef idx="0">
                <a:schemeClr val="accent1"/>
              </a:effectRef>
              <a:fontRef idx="minor">
                <a:schemeClr val="tx1"/>
              </a:fontRef>
            </p:style>
          </p:cxnSp>
          <p:grpSp>
            <p:nvGrpSpPr>
              <p:cNvPr id="19" name="グループ化 18"/>
              <p:cNvGrpSpPr/>
              <p:nvPr/>
            </p:nvGrpSpPr>
            <p:grpSpPr>
              <a:xfrm>
                <a:off x="2499499" y="944435"/>
                <a:ext cx="1237386" cy="1332437"/>
                <a:chOff x="2499499" y="944435"/>
                <a:chExt cx="1237386" cy="1332437"/>
              </a:xfrm>
            </p:grpSpPr>
            <p:grpSp>
              <p:nvGrpSpPr>
                <p:cNvPr id="20" name="グループ化 19"/>
                <p:cNvGrpSpPr/>
                <p:nvPr/>
              </p:nvGrpSpPr>
              <p:grpSpPr>
                <a:xfrm>
                  <a:off x="2499499" y="953432"/>
                  <a:ext cx="172997" cy="1323440"/>
                  <a:chOff x="2499499" y="953432"/>
                  <a:chExt cx="172997" cy="1323440"/>
                </a:xfrm>
              </p:grpSpPr>
              <p:grpSp>
                <p:nvGrpSpPr>
                  <p:cNvPr id="26" name="グループ化 25"/>
                  <p:cNvGrpSpPr/>
                  <p:nvPr/>
                </p:nvGrpSpPr>
                <p:grpSpPr>
                  <a:xfrm>
                    <a:off x="2499499" y="953432"/>
                    <a:ext cx="172997" cy="1323440"/>
                    <a:chOff x="2499499" y="953432"/>
                    <a:chExt cx="172997" cy="1323440"/>
                  </a:xfrm>
                </p:grpSpPr>
                <p:cxnSp>
                  <p:nvCxnSpPr>
                    <p:cNvPr id="28" name="直線コネクタ 27"/>
                    <p:cNvCxnSpPr/>
                    <p:nvPr/>
                  </p:nvCxnSpPr>
                  <p:spPr>
                    <a:xfrm>
                      <a:off x="2528480" y="953432"/>
                      <a:ext cx="144016" cy="0"/>
                    </a:xfrm>
                    <a:prstGeom prst="line">
                      <a:avLst/>
                    </a:prstGeom>
                    <a:ln w="19050">
                      <a:solidFill>
                        <a:srgbClr val="92D050"/>
                      </a:solidFill>
                    </a:ln>
                  </p:spPr>
                  <p:style>
                    <a:lnRef idx="1">
                      <a:schemeClr val="accent1"/>
                    </a:lnRef>
                    <a:fillRef idx="0">
                      <a:schemeClr val="accent1"/>
                    </a:fillRef>
                    <a:effectRef idx="0">
                      <a:schemeClr val="accent1"/>
                    </a:effectRef>
                    <a:fontRef idx="minor">
                      <a:schemeClr val="tx1"/>
                    </a:fontRef>
                  </p:style>
                </p:cxnSp>
                <p:cxnSp>
                  <p:nvCxnSpPr>
                    <p:cNvPr id="29" name="直線コネクタ 28"/>
                    <p:cNvCxnSpPr/>
                    <p:nvPr/>
                  </p:nvCxnSpPr>
                  <p:spPr>
                    <a:xfrm>
                      <a:off x="2518600" y="1340768"/>
                      <a:ext cx="144016" cy="0"/>
                    </a:xfrm>
                    <a:prstGeom prst="line">
                      <a:avLst/>
                    </a:prstGeom>
                    <a:ln w="19050">
                      <a:solidFill>
                        <a:srgbClr val="92D050"/>
                      </a:solidFill>
                    </a:ln>
                  </p:spPr>
                  <p:style>
                    <a:lnRef idx="1">
                      <a:schemeClr val="accent1"/>
                    </a:lnRef>
                    <a:fillRef idx="0">
                      <a:schemeClr val="accent1"/>
                    </a:fillRef>
                    <a:effectRef idx="0">
                      <a:schemeClr val="accent1"/>
                    </a:effectRef>
                    <a:fontRef idx="minor">
                      <a:schemeClr val="tx1"/>
                    </a:fontRef>
                  </p:style>
                </p:cxnSp>
                <p:cxnSp>
                  <p:nvCxnSpPr>
                    <p:cNvPr id="30" name="直線コネクタ 29"/>
                    <p:cNvCxnSpPr/>
                    <p:nvPr/>
                  </p:nvCxnSpPr>
                  <p:spPr>
                    <a:xfrm>
                      <a:off x="2499499" y="2276872"/>
                      <a:ext cx="144016" cy="0"/>
                    </a:xfrm>
                    <a:prstGeom prst="line">
                      <a:avLst/>
                    </a:prstGeom>
                    <a:ln w="19050">
                      <a:solidFill>
                        <a:srgbClr val="92D050"/>
                      </a:solidFill>
                    </a:ln>
                  </p:spPr>
                  <p:style>
                    <a:lnRef idx="1">
                      <a:schemeClr val="accent1"/>
                    </a:lnRef>
                    <a:fillRef idx="0">
                      <a:schemeClr val="accent1"/>
                    </a:fillRef>
                    <a:effectRef idx="0">
                      <a:schemeClr val="accent1"/>
                    </a:effectRef>
                    <a:fontRef idx="minor">
                      <a:schemeClr val="tx1"/>
                    </a:fontRef>
                  </p:style>
                </p:cxnSp>
                <p:cxnSp>
                  <p:nvCxnSpPr>
                    <p:cNvPr id="31" name="直線コネクタ 30"/>
                    <p:cNvCxnSpPr/>
                    <p:nvPr/>
                  </p:nvCxnSpPr>
                  <p:spPr>
                    <a:xfrm>
                      <a:off x="2528480" y="1844824"/>
                      <a:ext cx="144016" cy="0"/>
                    </a:xfrm>
                    <a:prstGeom prst="line">
                      <a:avLst/>
                    </a:prstGeom>
                    <a:ln w="19050">
                      <a:solidFill>
                        <a:srgbClr val="92D050"/>
                      </a:solidFill>
                    </a:ln>
                  </p:spPr>
                  <p:style>
                    <a:lnRef idx="1">
                      <a:schemeClr val="accent1"/>
                    </a:lnRef>
                    <a:fillRef idx="0">
                      <a:schemeClr val="accent1"/>
                    </a:fillRef>
                    <a:effectRef idx="0">
                      <a:schemeClr val="accent1"/>
                    </a:effectRef>
                    <a:fontRef idx="minor">
                      <a:schemeClr val="tx1"/>
                    </a:fontRef>
                  </p:style>
                </p:cxnSp>
              </p:grpSp>
              <p:cxnSp>
                <p:nvCxnSpPr>
                  <p:cNvPr id="27" name="直線コネクタ 26"/>
                  <p:cNvCxnSpPr/>
                  <p:nvPr/>
                </p:nvCxnSpPr>
                <p:spPr>
                  <a:xfrm>
                    <a:off x="2514832" y="953432"/>
                    <a:ext cx="0" cy="1323440"/>
                  </a:xfrm>
                  <a:prstGeom prst="line">
                    <a:avLst/>
                  </a:prstGeom>
                  <a:ln w="19050">
                    <a:solidFill>
                      <a:srgbClr val="92D050"/>
                    </a:solidFill>
                  </a:ln>
                </p:spPr>
                <p:style>
                  <a:lnRef idx="1">
                    <a:schemeClr val="accent1"/>
                  </a:lnRef>
                  <a:fillRef idx="0">
                    <a:schemeClr val="accent1"/>
                  </a:fillRef>
                  <a:effectRef idx="0">
                    <a:schemeClr val="accent1"/>
                  </a:effectRef>
                  <a:fontRef idx="minor">
                    <a:schemeClr val="tx1"/>
                  </a:fontRef>
                </p:style>
              </p:cxnSp>
            </p:grpSp>
            <p:grpSp>
              <p:nvGrpSpPr>
                <p:cNvPr id="21" name="グループ化 20"/>
                <p:cNvGrpSpPr/>
                <p:nvPr/>
              </p:nvGrpSpPr>
              <p:grpSpPr>
                <a:xfrm>
                  <a:off x="3563888" y="944435"/>
                  <a:ext cx="172997" cy="1323440"/>
                  <a:chOff x="2499499" y="953432"/>
                  <a:chExt cx="172997" cy="1323440"/>
                </a:xfrm>
              </p:grpSpPr>
              <p:cxnSp>
                <p:nvCxnSpPr>
                  <p:cNvPr id="22" name="直線コネクタ 21"/>
                  <p:cNvCxnSpPr/>
                  <p:nvPr/>
                </p:nvCxnSpPr>
                <p:spPr>
                  <a:xfrm>
                    <a:off x="2528480" y="953432"/>
                    <a:ext cx="144016" cy="0"/>
                  </a:xfrm>
                  <a:prstGeom prst="line">
                    <a:avLst/>
                  </a:prstGeom>
                  <a:ln w="19050">
                    <a:solidFill>
                      <a:srgbClr val="92D050"/>
                    </a:solidFill>
                  </a:ln>
                </p:spPr>
                <p:style>
                  <a:lnRef idx="1">
                    <a:schemeClr val="accent1"/>
                  </a:lnRef>
                  <a:fillRef idx="0">
                    <a:schemeClr val="accent1"/>
                  </a:fillRef>
                  <a:effectRef idx="0">
                    <a:schemeClr val="accent1"/>
                  </a:effectRef>
                  <a:fontRef idx="minor">
                    <a:schemeClr val="tx1"/>
                  </a:fontRef>
                </p:style>
              </p:cxnSp>
              <p:cxnSp>
                <p:nvCxnSpPr>
                  <p:cNvPr id="23" name="直線コネクタ 22"/>
                  <p:cNvCxnSpPr/>
                  <p:nvPr/>
                </p:nvCxnSpPr>
                <p:spPr>
                  <a:xfrm>
                    <a:off x="2518600" y="1340768"/>
                    <a:ext cx="144016" cy="0"/>
                  </a:xfrm>
                  <a:prstGeom prst="line">
                    <a:avLst/>
                  </a:prstGeom>
                  <a:ln w="19050">
                    <a:solidFill>
                      <a:srgbClr val="92D050"/>
                    </a:solidFill>
                  </a:ln>
                </p:spPr>
                <p:style>
                  <a:lnRef idx="1">
                    <a:schemeClr val="accent1"/>
                  </a:lnRef>
                  <a:fillRef idx="0">
                    <a:schemeClr val="accent1"/>
                  </a:fillRef>
                  <a:effectRef idx="0">
                    <a:schemeClr val="accent1"/>
                  </a:effectRef>
                  <a:fontRef idx="minor">
                    <a:schemeClr val="tx1"/>
                  </a:fontRef>
                </p:style>
              </p:cxnSp>
              <p:cxnSp>
                <p:nvCxnSpPr>
                  <p:cNvPr id="24" name="直線コネクタ 23"/>
                  <p:cNvCxnSpPr/>
                  <p:nvPr/>
                </p:nvCxnSpPr>
                <p:spPr>
                  <a:xfrm>
                    <a:off x="2499499" y="2276872"/>
                    <a:ext cx="144016" cy="0"/>
                  </a:xfrm>
                  <a:prstGeom prst="line">
                    <a:avLst/>
                  </a:prstGeom>
                  <a:ln w="19050">
                    <a:solidFill>
                      <a:srgbClr val="92D050"/>
                    </a:solidFill>
                  </a:ln>
                </p:spPr>
                <p:style>
                  <a:lnRef idx="1">
                    <a:schemeClr val="accent1"/>
                  </a:lnRef>
                  <a:fillRef idx="0">
                    <a:schemeClr val="accent1"/>
                  </a:fillRef>
                  <a:effectRef idx="0">
                    <a:schemeClr val="accent1"/>
                  </a:effectRef>
                  <a:fontRef idx="minor">
                    <a:schemeClr val="tx1"/>
                  </a:fontRef>
                </p:style>
              </p:cxnSp>
              <p:cxnSp>
                <p:nvCxnSpPr>
                  <p:cNvPr id="25" name="直線コネクタ 24"/>
                  <p:cNvCxnSpPr/>
                  <p:nvPr/>
                </p:nvCxnSpPr>
                <p:spPr>
                  <a:xfrm>
                    <a:off x="2528480" y="1844824"/>
                    <a:ext cx="144016" cy="0"/>
                  </a:xfrm>
                  <a:prstGeom prst="line">
                    <a:avLst/>
                  </a:prstGeom>
                  <a:ln w="19050">
                    <a:solidFill>
                      <a:srgbClr val="92D050"/>
                    </a:solidFill>
                  </a:ln>
                </p:spPr>
                <p:style>
                  <a:lnRef idx="1">
                    <a:schemeClr val="accent1"/>
                  </a:lnRef>
                  <a:fillRef idx="0">
                    <a:schemeClr val="accent1"/>
                  </a:fillRef>
                  <a:effectRef idx="0">
                    <a:schemeClr val="accent1"/>
                  </a:effectRef>
                  <a:fontRef idx="minor">
                    <a:schemeClr val="tx1"/>
                  </a:fontRef>
                </p:style>
              </p:cxnSp>
            </p:grpSp>
          </p:grpSp>
        </p:grpSp>
        <p:sp>
          <p:nvSpPr>
            <p:cNvPr id="16" name="正方形/長方形 15"/>
            <p:cNvSpPr/>
            <p:nvPr/>
          </p:nvSpPr>
          <p:spPr>
            <a:xfrm>
              <a:off x="622193" y="656692"/>
              <a:ext cx="8489908" cy="2160240"/>
            </a:xfrm>
            <a:prstGeom prst="rect">
              <a:avLst/>
            </a:prstGeom>
            <a:noFill/>
            <a:ln w="19050">
              <a:solidFill>
                <a:srgbClr val="92D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3" name="グループ化 2"/>
          <p:cNvGrpSpPr/>
          <p:nvPr/>
        </p:nvGrpSpPr>
        <p:grpSpPr>
          <a:xfrm>
            <a:off x="323528" y="3771433"/>
            <a:ext cx="8640960" cy="2645260"/>
            <a:chOff x="323528" y="3447583"/>
            <a:chExt cx="8640960" cy="2645260"/>
          </a:xfrm>
        </p:grpSpPr>
        <p:pic>
          <p:nvPicPr>
            <p:cNvPr id="4" name="Picture 10" descr="http://berryslife.com/officialsite/store/coconut/coco3.png"/>
            <p:cNvPicPr>
              <a:picLocks noChangeAspect="1" noChangeArrowheads="1"/>
            </p:cNvPicPr>
            <p:nvPr/>
          </p:nvPicPr>
          <p:blipFill>
            <a:blip r:embed="rId13">
              <a:extLst>
                <a:ext uri="{28A0092B-C50C-407E-A947-70E740481C1C}">
                  <a14:useLocalDpi xmlns:a14="http://schemas.microsoft.com/office/drawing/2010/main" val="0"/>
                </a:ext>
              </a:extLst>
            </a:blip>
            <a:srcRect/>
            <a:stretch>
              <a:fillRect/>
            </a:stretch>
          </p:blipFill>
          <p:spPr bwMode="auto">
            <a:xfrm>
              <a:off x="489029" y="3794490"/>
              <a:ext cx="1375923" cy="917282"/>
            </a:xfrm>
            <a:prstGeom prst="rect">
              <a:avLst/>
            </a:prstGeom>
            <a:noFill/>
            <a:extLst>
              <a:ext uri="{909E8E84-426E-40DD-AFC4-6F175D3DCCD1}">
                <a14:hiddenFill xmlns:a14="http://schemas.microsoft.com/office/drawing/2010/main">
                  <a:solidFill>
                    <a:srgbClr val="FFFFFF"/>
                  </a:solidFill>
                </a14:hiddenFill>
              </a:ext>
            </a:extLst>
          </p:spPr>
        </p:pic>
        <p:sp>
          <p:nvSpPr>
            <p:cNvPr id="7" name="正方形/長方形 6"/>
            <p:cNvSpPr/>
            <p:nvPr/>
          </p:nvSpPr>
          <p:spPr>
            <a:xfrm>
              <a:off x="2061329" y="3560634"/>
              <a:ext cx="6827563" cy="1384995"/>
            </a:xfrm>
            <a:prstGeom prst="rect">
              <a:avLst/>
            </a:prstGeom>
          </p:spPr>
          <p:txBody>
            <a:bodyPr wrap="square">
              <a:spAutoFit/>
            </a:bodyPr>
            <a:lstStyle/>
            <a:p>
              <a:pPr marL="0" lvl="1" eaLnBrk="0" fontAlgn="base" hangingPunct="0">
                <a:spcBef>
                  <a:spcPct val="0"/>
                </a:spcBef>
                <a:spcAft>
                  <a:spcPct val="0"/>
                </a:spcAft>
              </a:pPr>
              <a:r>
                <a:rPr lang="ja-JP" altLang="en-US" sz="1400" b="1" dirty="0" smtClean="0">
                  <a:latin typeface="Arial" charset="0"/>
                  <a:ea typeface="ＭＳ Ｐゴシック" charset="-128"/>
                  <a:cs typeface="ＭＳ Ｐゴシック" charset="-128"/>
                </a:rPr>
                <a:t>製法と用途</a:t>
              </a:r>
              <a:endParaRPr lang="en-US" altLang="ja-JP" sz="1400" b="1" dirty="0" smtClean="0">
                <a:latin typeface="Arial" charset="0"/>
                <a:ea typeface="ＭＳ Ｐゴシック" charset="-128"/>
                <a:cs typeface="ＭＳ Ｐゴシック" charset="-128"/>
              </a:endParaRPr>
            </a:p>
            <a:p>
              <a:pPr lvl="1" eaLnBrk="0" fontAlgn="base" hangingPunct="0">
                <a:spcBef>
                  <a:spcPct val="0"/>
                </a:spcBef>
                <a:spcAft>
                  <a:spcPct val="0"/>
                </a:spcAft>
              </a:pPr>
              <a:r>
                <a:rPr lang="ja-JP" altLang="ja-JP" sz="1400" dirty="0" smtClean="0">
                  <a:latin typeface="Arial" charset="0"/>
                  <a:ea typeface="ＭＳ Ｐゴシック" charset="-128"/>
                  <a:cs typeface="ＭＳ Ｐゴシック" charset="-128"/>
                </a:rPr>
                <a:t>ココヤシ</a:t>
              </a:r>
              <a:r>
                <a:rPr lang="ja-JP" altLang="ja-JP" sz="1400" dirty="0">
                  <a:latin typeface="Arial" charset="0"/>
                  <a:ea typeface="ＭＳ Ｐゴシック" charset="-128"/>
                  <a:cs typeface="ＭＳ Ｐゴシック" charset="-128"/>
                </a:rPr>
                <a:t>の完熟果皮を川や海の浅瀬に数か月浸漬し、板の上で叩いて褐色の繊維を採取する。断熱材や包装材としても使用される。</a:t>
              </a:r>
            </a:p>
            <a:p>
              <a:pPr lvl="1" eaLnBrk="0" fontAlgn="base" hangingPunct="0">
                <a:spcBef>
                  <a:spcPct val="0"/>
                </a:spcBef>
                <a:spcAft>
                  <a:spcPct val="0"/>
                </a:spcAft>
              </a:pPr>
              <a:r>
                <a:rPr lang="ja-JP" altLang="ja-JP" sz="1400" dirty="0">
                  <a:latin typeface="Arial" charset="0"/>
                  <a:ea typeface="ＭＳ Ｐゴシック" charset="-128"/>
                  <a:cs typeface="ＭＳ Ｐゴシック" charset="-128"/>
                </a:rPr>
                <a:t>未熟果皮で同様の手順を行った場合、白色の繊維が得られ、縄にしたものは</a:t>
              </a:r>
              <a:r>
                <a:rPr lang="ja-JP" altLang="ja-JP" sz="1400" b="1" dirty="0">
                  <a:latin typeface="Arial" charset="0"/>
                  <a:ea typeface="ＭＳ Ｐゴシック" charset="-128"/>
                  <a:cs typeface="ＭＳ Ｐゴシック" charset="-128"/>
                </a:rPr>
                <a:t>コイヤーヤーン</a:t>
              </a:r>
              <a:r>
                <a:rPr lang="ja-JP" altLang="ja-JP" sz="1400" dirty="0">
                  <a:latin typeface="Arial" charset="0"/>
                  <a:ea typeface="ＭＳ Ｐゴシック" charset="-128"/>
                  <a:cs typeface="ＭＳ Ｐゴシック" charset="-128"/>
                </a:rPr>
                <a:t>と呼ばれる。</a:t>
              </a:r>
              <a:r>
                <a:rPr lang="ja-JP" altLang="ja-JP" sz="1400" dirty="0">
                  <a:latin typeface="Arial" charset="0"/>
                  <a:ea typeface="ＭＳ Ｐゴシック" charset="-128"/>
                  <a:cs typeface="ＭＳ Ｐゴシック" charset="-128"/>
                  <a:hlinkClick r:id="rId14" tooltip="セイロン島"/>
                </a:rPr>
                <a:t>セイロン島</a:t>
              </a:r>
              <a:r>
                <a:rPr lang="ja-JP" altLang="ja-JP" sz="1400" dirty="0">
                  <a:latin typeface="Arial" charset="0"/>
                  <a:ea typeface="ＭＳ Ｐゴシック" charset="-128"/>
                  <a:cs typeface="ＭＳ Ｐゴシック" charset="-128"/>
                </a:rPr>
                <a:t>などでは結束紐、塩水に強いことから漁網、日本では</a:t>
              </a:r>
              <a:r>
                <a:rPr lang="ja-JP" altLang="ja-JP" sz="1400" dirty="0">
                  <a:latin typeface="Arial" charset="0"/>
                  <a:ea typeface="ＭＳ Ｐゴシック" charset="-128"/>
                  <a:cs typeface="ＭＳ Ｐゴシック" charset="-128"/>
                  <a:hlinkClick r:id="rId15" tooltip="海苔"/>
                </a:rPr>
                <a:t>海苔</a:t>
              </a:r>
              <a:r>
                <a:rPr lang="ja-JP" altLang="ja-JP" sz="1400" dirty="0">
                  <a:latin typeface="Arial" charset="0"/>
                  <a:ea typeface="ＭＳ Ｐゴシック" charset="-128"/>
                  <a:cs typeface="ＭＳ Ｐゴシック" charset="-128"/>
                </a:rPr>
                <a:t>の胞子との結着が良いことから養殖網として重用</a:t>
              </a:r>
              <a:r>
                <a:rPr lang="ja-JP" altLang="ja-JP" sz="1400" dirty="0" smtClean="0">
                  <a:latin typeface="Arial" charset="0"/>
                  <a:ea typeface="ＭＳ Ｐゴシック" charset="-128"/>
                  <a:cs typeface="ＭＳ Ｐゴシック" charset="-128"/>
                </a:rPr>
                <a:t>される。</a:t>
              </a:r>
              <a:endParaRPr lang="ja-JP" altLang="ja-JP" sz="1400" dirty="0">
                <a:latin typeface="Arial" charset="0"/>
                <a:ea typeface="ＭＳ Ｐゴシック" charset="-128"/>
                <a:cs typeface="ＭＳ Ｐゴシック" charset="-128"/>
              </a:endParaRPr>
            </a:p>
          </p:txBody>
        </p:sp>
        <p:sp>
          <p:nvSpPr>
            <p:cNvPr id="8" name="正方形/長方形 7"/>
            <p:cNvSpPr/>
            <p:nvPr/>
          </p:nvSpPr>
          <p:spPr>
            <a:xfrm>
              <a:off x="2060437" y="4923292"/>
              <a:ext cx="6904051" cy="1169551"/>
            </a:xfrm>
            <a:prstGeom prst="rect">
              <a:avLst/>
            </a:prstGeom>
          </p:spPr>
          <p:txBody>
            <a:bodyPr wrap="square">
              <a:spAutoFit/>
            </a:bodyPr>
            <a:lstStyle/>
            <a:p>
              <a:r>
                <a:rPr lang="ja-JP" altLang="en-US" sz="1400" b="1" dirty="0" smtClean="0">
                  <a:latin typeface="Arial" pitchFamily="34" charset="0"/>
                  <a:ea typeface="ＭＳ Ｐゴシック" pitchFamily="50" charset="-128"/>
                  <a:cs typeface="ＭＳ Ｐゴシック" pitchFamily="50" charset="-128"/>
                </a:rPr>
                <a:t>別の製法</a:t>
              </a:r>
              <a:endParaRPr lang="en-US" altLang="ja-JP" sz="1400" b="1" dirty="0" smtClean="0">
                <a:latin typeface="Arial" pitchFamily="34" charset="0"/>
                <a:ea typeface="ＭＳ Ｐゴシック" pitchFamily="50" charset="-128"/>
                <a:cs typeface="ＭＳ Ｐゴシック" pitchFamily="50" charset="-128"/>
              </a:endParaRPr>
            </a:p>
            <a:p>
              <a:pPr marL="450850"/>
              <a:r>
                <a:rPr lang="ja-JP" altLang="ja-JP" sz="1400" dirty="0" smtClean="0">
                  <a:latin typeface="Arial" pitchFamily="34" charset="0"/>
                  <a:ea typeface="ＭＳ Ｐゴシック" pitchFamily="50" charset="-128"/>
                  <a:cs typeface="ＭＳ Ｐゴシック" pitchFamily="50" charset="-128"/>
                </a:rPr>
                <a:t>榔子</a:t>
              </a:r>
              <a:r>
                <a:rPr lang="ja-JP" altLang="ja-JP" sz="1400" dirty="0">
                  <a:latin typeface="Arial" pitchFamily="34" charset="0"/>
                  <a:ea typeface="ＭＳ Ｐゴシック" pitchFamily="50" charset="-128"/>
                  <a:cs typeface="ＭＳ Ｐゴシック" pitchFamily="50" charset="-128"/>
                </a:rPr>
                <a:t>の実を刃物で割って、コプラと呼ばれるジュースが入っている部分を</a:t>
              </a:r>
              <a:r>
                <a:rPr lang="ja-JP" altLang="ja-JP" sz="1400" dirty="0" smtClean="0">
                  <a:latin typeface="Arial" pitchFamily="34" charset="0"/>
                  <a:ea typeface="ＭＳ Ｐゴシック" pitchFamily="50" charset="-128"/>
                  <a:cs typeface="ＭＳ Ｐゴシック" pitchFamily="50" charset="-128"/>
                </a:rPr>
                <a:t>取り出す。コプラ</a:t>
              </a:r>
              <a:r>
                <a:rPr lang="ja-JP" altLang="ja-JP" sz="1400" dirty="0">
                  <a:latin typeface="Arial" pitchFamily="34" charset="0"/>
                  <a:ea typeface="ＭＳ Ｐゴシック" pitchFamily="50" charset="-128"/>
                  <a:cs typeface="ＭＳ Ｐゴシック" pitchFamily="50" charset="-128"/>
                </a:rPr>
                <a:t>を取り除いた榔子の実の中には、 果肉と繊維が詰まって</a:t>
              </a:r>
              <a:r>
                <a:rPr lang="ja-JP" altLang="ja-JP" sz="1400" dirty="0" smtClean="0">
                  <a:latin typeface="Arial" pitchFamily="34" charset="0"/>
                  <a:ea typeface="ＭＳ Ｐゴシック" pitchFamily="50" charset="-128"/>
                  <a:cs typeface="ＭＳ Ｐゴシック" pitchFamily="50" charset="-128"/>
                </a:rPr>
                <a:t>い</a:t>
              </a:r>
              <a:r>
                <a:rPr lang="ja-JP" altLang="en-US" sz="1400" dirty="0" smtClean="0">
                  <a:latin typeface="Arial" pitchFamily="34" charset="0"/>
                  <a:ea typeface="ＭＳ Ｐゴシック" pitchFamily="50" charset="-128"/>
                  <a:cs typeface="ＭＳ Ｐゴシック" pitchFamily="50" charset="-128"/>
                </a:rPr>
                <a:t>る</a:t>
              </a:r>
              <a:r>
                <a:rPr lang="ja-JP" altLang="ja-JP" sz="1400" dirty="0" smtClean="0">
                  <a:latin typeface="Arial" pitchFamily="34" charset="0"/>
                  <a:ea typeface="ＭＳ Ｐゴシック" pitchFamily="50" charset="-128"/>
                  <a:cs typeface="ＭＳ Ｐゴシック" pitchFamily="50" charset="-128"/>
                </a:rPr>
                <a:t>。 </a:t>
              </a:r>
              <a:r>
                <a:rPr lang="ja-JP" altLang="ja-JP" sz="1400" dirty="0">
                  <a:latin typeface="Arial" pitchFamily="34" charset="0"/>
                  <a:ea typeface="ＭＳ Ｐゴシック" pitchFamily="50" charset="-128"/>
                  <a:cs typeface="ＭＳ Ｐゴシック" pitchFamily="50" charset="-128"/>
                </a:rPr>
                <a:t>これをハスクと</a:t>
              </a:r>
              <a:r>
                <a:rPr lang="ja-JP" altLang="ja-JP" sz="1400" dirty="0" smtClean="0">
                  <a:latin typeface="Arial" pitchFamily="34" charset="0"/>
                  <a:ea typeface="ＭＳ Ｐゴシック" pitchFamily="50" charset="-128"/>
                  <a:cs typeface="ＭＳ Ｐゴシック" pitchFamily="50" charset="-128"/>
                </a:rPr>
                <a:t>呼び</a:t>
              </a:r>
              <a:r>
                <a:rPr lang="ja-JP" altLang="en-US" sz="1400" dirty="0" smtClean="0">
                  <a:latin typeface="Arial" pitchFamily="34" charset="0"/>
                  <a:ea typeface="ＭＳ Ｐゴシック" pitchFamily="50" charset="-128"/>
                  <a:cs typeface="ＭＳ Ｐゴシック" pitchFamily="50" charset="-128"/>
                </a:rPr>
                <a:t>、</a:t>
              </a:r>
              <a:r>
                <a:rPr lang="ja-JP" altLang="ja-JP" sz="1400" dirty="0" smtClean="0">
                  <a:latin typeface="Arial" pitchFamily="34" charset="0"/>
                  <a:ea typeface="ＭＳ Ｐゴシック" pitchFamily="50" charset="-128"/>
                  <a:cs typeface="ＭＳ Ｐゴシック" pitchFamily="50" charset="-128"/>
                </a:rPr>
                <a:t>池</a:t>
              </a:r>
              <a:r>
                <a:rPr lang="ja-JP" altLang="ja-JP" sz="1400" dirty="0">
                  <a:latin typeface="Arial" pitchFamily="34" charset="0"/>
                  <a:ea typeface="ＭＳ Ｐゴシック" pitchFamily="50" charset="-128"/>
                  <a:cs typeface="ＭＳ Ｐゴシック" pitchFamily="50" charset="-128"/>
                </a:rPr>
                <a:t>の中に浸し、果肉が腐ってから繊維を </a:t>
              </a:r>
              <a:r>
                <a:rPr lang="ja-JP" altLang="ja-JP" sz="1400" dirty="0" smtClean="0">
                  <a:latin typeface="Arial" pitchFamily="34" charset="0"/>
                  <a:ea typeface="ＭＳ Ｐゴシック" pitchFamily="50" charset="-128"/>
                  <a:cs typeface="ＭＳ Ｐゴシック" pitchFamily="50" charset="-128"/>
                </a:rPr>
                <a:t>取り出す。この</a:t>
              </a:r>
              <a:r>
                <a:rPr lang="ja-JP" altLang="ja-JP" sz="1400" dirty="0">
                  <a:latin typeface="Arial" pitchFamily="34" charset="0"/>
                  <a:ea typeface="ＭＳ Ｐゴシック" pitchFamily="50" charset="-128"/>
                  <a:cs typeface="ＭＳ Ｐゴシック" pitchFamily="50" charset="-128"/>
                </a:rPr>
                <a:t>繊維を洗浄して、乾燥させて</a:t>
              </a:r>
              <a:r>
                <a:rPr lang="ja-JP" altLang="ja-JP" sz="1400" dirty="0" smtClean="0">
                  <a:latin typeface="Arial" pitchFamily="34" charset="0"/>
                  <a:ea typeface="ＭＳ Ｐゴシック" pitchFamily="50" charset="-128"/>
                  <a:cs typeface="ＭＳ Ｐゴシック" pitchFamily="50" charset="-128"/>
                </a:rPr>
                <a:t>作</a:t>
              </a:r>
              <a:r>
                <a:rPr lang="ja-JP" altLang="en-US" sz="1400" dirty="0" smtClean="0">
                  <a:latin typeface="Arial" pitchFamily="34" charset="0"/>
                  <a:ea typeface="ＭＳ Ｐゴシック" pitchFamily="50" charset="-128"/>
                  <a:cs typeface="ＭＳ Ｐゴシック" pitchFamily="50" charset="-128"/>
                </a:rPr>
                <a:t>る。</a:t>
              </a:r>
              <a:endParaRPr lang="ja-JP" altLang="en-US" sz="1400" dirty="0"/>
            </a:p>
          </p:txBody>
        </p:sp>
        <p:sp>
          <p:nvSpPr>
            <p:cNvPr id="11" name="右矢印 10"/>
            <p:cNvSpPr/>
            <p:nvPr/>
          </p:nvSpPr>
          <p:spPr>
            <a:xfrm rot="13699679">
              <a:off x="1994204" y="4330881"/>
              <a:ext cx="375362" cy="372632"/>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2" name="正方形/長方形 1"/>
            <p:cNvSpPr/>
            <p:nvPr/>
          </p:nvSpPr>
          <p:spPr>
            <a:xfrm>
              <a:off x="323528" y="3447583"/>
              <a:ext cx="8561916" cy="2645259"/>
            </a:xfrm>
            <a:prstGeom prst="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spTree>
    <p:extLst>
      <p:ext uri="{BB962C8B-B14F-4D97-AF65-F5344CB8AC3E}">
        <p14:creationId xmlns:p14="http://schemas.microsoft.com/office/powerpoint/2010/main" val="1846488002"/>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 name="正方形/長方形 8"/>
          <p:cNvSpPr/>
          <p:nvPr/>
        </p:nvSpPr>
        <p:spPr>
          <a:xfrm>
            <a:off x="395536" y="1180490"/>
            <a:ext cx="6636188" cy="1600438"/>
          </a:xfrm>
          <a:prstGeom prst="rect">
            <a:avLst/>
          </a:prstGeom>
        </p:spPr>
        <p:txBody>
          <a:bodyPr wrap="square">
            <a:spAutoFit/>
          </a:bodyPr>
          <a:lstStyle/>
          <a:p>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コイア繊維は、ヤシの実の中果皮が原材料である。ヤシの実の構造は、実の表面を覆っている緑色の「外果皮」、その内側の強靱な繊維質から構成された果肉となる「中果皮」、木質で堅く種皮となる「内果皮」、内果皮の内側一面に付着する白色の「固形胚乳（コプラ）」、種子内を満たしている「液状胚乳（果水）」より構成される。ヤシガラ繊維の原材料となる中果皮のバイオマス量は、重量比で実の重量の</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33%</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を占めている。そのうち、</a:t>
            </a:r>
            <a:r>
              <a:rPr lang="ja-JP" altLang="en-US" sz="1400" u="heavy" dirty="0">
                <a:uFill>
                  <a:solidFill>
                    <a:srgbClr val="FF0000"/>
                  </a:solidFill>
                </a:uFill>
                <a:latin typeface="Arial Unicode MS" panose="020B0604020202020204" pitchFamily="50" charset="-128"/>
                <a:ea typeface="Arial Unicode MS" panose="020B0604020202020204" pitchFamily="50" charset="-128"/>
                <a:cs typeface="Arial Unicode MS" panose="020B0604020202020204" pitchFamily="50" charset="-128"/>
              </a:rPr>
              <a:t>繊維として活用できるのが</a:t>
            </a:r>
            <a:r>
              <a:rPr lang="en-US" altLang="ja-JP" sz="1400" u="heavy" dirty="0">
                <a:uFill>
                  <a:solidFill>
                    <a:srgbClr val="FF0000"/>
                  </a:solidFill>
                </a:uFill>
                <a:latin typeface="Arial Unicode MS" panose="020B0604020202020204" pitchFamily="50" charset="-128"/>
                <a:ea typeface="Arial Unicode MS" panose="020B0604020202020204" pitchFamily="50" charset="-128"/>
                <a:cs typeface="Arial Unicode MS" panose="020B0604020202020204" pitchFamily="50" charset="-128"/>
              </a:rPr>
              <a:t>10%</a:t>
            </a:r>
            <a:r>
              <a:rPr lang="ja-JP" altLang="en-US" sz="1400" u="heavy" dirty="0">
                <a:uFill>
                  <a:solidFill>
                    <a:srgbClr val="FF0000"/>
                  </a:solidFill>
                </a:uFill>
                <a:latin typeface="Arial Unicode MS" panose="020B0604020202020204" pitchFamily="50" charset="-128"/>
                <a:ea typeface="Arial Unicode MS" panose="020B0604020202020204" pitchFamily="50" charset="-128"/>
                <a:cs typeface="Arial Unicode MS" panose="020B0604020202020204" pitchFamily="50" charset="-128"/>
              </a:rPr>
              <a:t>（対実全重）であり、繊維分を梳き取った屑はココピート</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として活用される。</a:t>
            </a:r>
          </a:p>
        </p:txBody>
      </p:sp>
      <p:graphicFrame>
        <p:nvGraphicFramePr>
          <p:cNvPr id="10" name="表 9"/>
          <p:cNvGraphicFramePr>
            <a:graphicFrameLocks noGrp="1"/>
          </p:cNvGraphicFramePr>
          <p:nvPr>
            <p:extLst>
              <p:ext uri="{D42A27DB-BD31-4B8C-83A1-F6EECF244321}">
                <p14:modId xmlns:p14="http://schemas.microsoft.com/office/powerpoint/2010/main" val="3549785740"/>
              </p:ext>
            </p:extLst>
          </p:nvPr>
        </p:nvGraphicFramePr>
        <p:xfrm>
          <a:off x="639571" y="2908208"/>
          <a:ext cx="5922594" cy="1407160"/>
        </p:xfrm>
        <a:graphic>
          <a:graphicData uri="http://schemas.openxmlformats.org/drawingml/2006/table">
            <a:tbl>
              <a:tblPr firstRow="1" bandRow="1">
                <a:tableStyleId>{21E4AEA4-8DFA-4A89-87EB-49C32662AFE0}</a:tableStyleId>
              </a:tblPr>
              <a:tblGrid>
                <a:gridCol w="1976299"/>
                <a:gridCol w="984998"/>
                <a:gridCol w="1521137"/>
                <a:gridCol w="1440160"/>
              </a:tblGrid>
              <a:tr h="370840">
                <a:tc>
                  <a:txBody>
                    <a:bodyPr/>
                    <a:lstStyle/>
                    <a:p>
                      <a:endParaRPr kumimoji="1" lang="ja-JP" altLang="en-US" sz="1400" dirty="0"/>
                    </a:p>
                  </a:txBody>
                  <a:tcPr/>
                </a:tc>
                <a:tc>
                  <a:txBody>
                    <a:bodyPr/>
                    <a:lstStyle/>
                    <a:p>
                      <a:r>
                        <a:rPr kumimoji="1" lang="ja-JP" altLang="en-US" sz="1400" dirty="0" smtClean="0"/>
                        <a:t>リグニン</a:t>
                      </a:r>
                      <a:endParaRPr kumimoji="1" lang="ja-JP" altLang="en-US" sz="1400" dirty="0"/>
                    </a:p>
                  </a:txBody>
                  <a:tcPr/>
                </a:tc>
                <a:tc>
                  <a:txBody>
                    <a:bodyPr/>
                    <a:lstStyle/>
                    <a:p>
                      <a:r>
                        <a:rPr kumimoji="1" lang="ja-JP" altLang="en-US" sz="1400" dirty="0" smtClean="0"/>
                        <a:t>ホロセルロース</a:t>
                      </a:r>
                      <a:endParaRPr kumimoji="1" lang="ja-JP" altLang="en-US" sz="1400" dirty="0"/>
                    </a:p>
                  </a:txBody>
                  <a:tcPr/>
                </a:tc>
                <a:tc>
                  <a:txBody>
                    <a:bodyPr/>
                    <a:lstStyle/>
                    <a:p>
                      <a:r>
                        <a:rPr kumimoji="1" lang="ja-JP" altLang="en-US" sz="1400" dirty="0" smtClean="0"/>
                        <a:t>灰分</a:t>
                      </a:r>
                      <a:endParaRPr kumimoji="1" lang="ja-JP" altLang="en-US" sz="1400" dirty="0"/>
                    </a:p>
                  </a:txBody>
                  <a:tcPr/>
                </a:tc>
              </a:tr>
              <a:tr h="370840">
                <a:tc>
                  <a:txBody>
                    <a:bodyPr/>
                    <a:lstStyle/>
                    <a:p>
                      <a:pPr marL="177800" indent="-177800"/>
                      <a:r>
                        <a:rPr kumimoji="1" lang="ja-JP" altLang="en-US" sz="1400" dirty="0" smtClean="0"/>
                        <a:t>①</a:t>
                      </a:r>
                      <a:r>
                        <a:rPr kumimoji="1" lang="en-US" altLang="ja-JP" sz="1400" dirty="0" smtClean="0"/>
                        <a:t>25</a:t>
                      </a:r>
                      <a:r>
                        <a:rPr kumimoji="1" lang="ja-JP" altLang="en-US" sz="1400" dirty="0" smtClean="0"/>
                        <a:t>％コイァダスト含有ファイバー</a:t>
                      </a:r>
                      <a:endParaRPr kumimoji="1" lang="ja-JP" altLang="en-US" sz="1400" dirty="0"/>
                    </a:p>
                  </a:txBody>
                  <a:tcPr/>
                </a:tc>
                <a:tc>
                  <a:txBody>
                    <a:bodyPr/>
                    <a:lstStyle/>
                    <a:p>
                      <a:r>
                        <a:rPr kumimoji="1" lang="en-US" altLang="ja-JP" sz="1400" dirty="0" smtClean="0"/>
                        <a:t>39.7</a:t>
                      </a:r>
                      <a:r>
                        <a:rPr kumimoji="1" lang="ja-JP" altLang="en-US" sz="1400" dirty="0" smtClean="0"/>
                        <a:t>％</a:t>
                      </a:r>
                      <a:endParaRPr kumimoji="1" lang="ja-JP" altLang="en-US" sz="1400" dirty="0"/>
                    </a:p>
                  </a:txBody>
                  <a:tcPr/>
                </a:tc>
                <a:tc>
                  <a:txBody>
                    <a:bodyPr/>
                    <a:lstStyle/>
                    <a:p>
                      <a:r>
                        <a:rPr kumimoji="1" lang="en-US" altLang="ja-JP" sz="1400" dirty="0" smtClean="0"/>
                        <a:t>60.1</a:t>
                      </a:r>
                      <a:r>
                        <a:rPr kumimoji="1" lang="ja-JP" altLang="en-US" sz="1400" dirty="0" smtClean="0"/>
                        <a:t>％</a:t>
                      </a:r>
                      <a:endParaRPr kumimoji="1" lang="ja-JP" altLang="en-US" sz="1400" dirty="0"/>
                    </a:p>
                  </a:txBody>
                  <a:tcPr/>
                </a:tc>
                <a:tc>
                  <a:txBody>
                    <a:bodyPr/>
                    <a:lstStyle/>
                    <a:p>
                      <a:r>
                        <a:rPr kumimoji="1" lang="en-US" altLang="ja-JP" sz="1400" dirty="0" smtClean="0"/>
                        <a:t>1.5</a:t>
                      </a:r>
                      <a:r>
                        <a:rPr kumimoji="1" lang="ja-JP" altLang="en-US" sz="1400" dirty="0" smtClean="0"/>
                        <a:t>％</a:t>
                      </a:r>
                      <a:endParaRPr kumimoji="1" lang="ja-JP" altLang="en-US" sz="1400" dirty="0"/>
                    </a:p>
                  </a:txBody>
                  <a:tcPr/>
                </a:tc>
              </a:tr>
              <a:tr h="370840">
                <a:tc>
                  <a:txBody>
                    <a:bodyPr/>
                    <a:lstStyle/>
                    <a:p>
                      <a:pPr marL="177800" indent="-177800"/>
                      <a:r>
                        <a:rPr kumimoji="1" lang="ja-JP" altLang="en-US" sz="1400" dirty="0" smtClean="0"/>
                        <a:t>②コイァダスト除去</a:t>
                      </a:r>
                      <a:endParaRPr kumimoji="1" lang="en-US" altLang="ja-JP" sz="1400" dirty="0" smtClean="0"/>
                    </a:p>
                    <a:p>
                      <a:pPr marL="177800" indent="-177800"/>
                      <a:r>
                        <a:rPr kumimoji="1" lang="ja-JP" altLang="en-US" sz="1400" dirty="0" smtClean="0"/>
                        <a:t>　　ファイバー</a:t>
                      </a:r>
                      <a:endParaRPr kumimoji="1" lang="ja-JP" altLang="en-US" sz="1400" dirty="0"/>
                    </a:p>
                  </a:txBody>
                  <a:tcPr/>
                </a:tc>
                <a:tc>
                  <a:txBody>
                    <a:bodyPr/>
                    <a:lstStyle/>
                    <a:p>
                      <a:r>
                        <a:rPr kumimoji="1" lang="en-US" altLang="ja-JP" sz="1400" dirty="0" smtClean="0"/>
                        <a:t>29.9</a:t>
                      </a:r>
                      <a:r>
                        <a:rPr kumimoji="1" lang="ja-JP" altLang="en-US" sz="1400" dirty="0" smtClean="0"/>
                        <a:t>％</a:t>
                      </a:r>
                      <a:endParaRPr kumimoji="1" lang="ja-JP" altLang="en-US" sz="1400" dirty="0"/>
                    </a:p>
                  </a:txBody>
                  <a:tcPr/>
                </a:tc>
                <a:tc>
                  <a:txBody>
                    <a:bodyPr/>
                    <a:lstStyle/>
                    <a:p>
                      <a:r>
                        <a:rPr kumimoji="1" lang="en-US" altLang="ja-JP" sz="1400" dirty="0" smtClean="0"/>
                        <a:t>72.7</a:t>
                      </a:r>
                      <a:r>
                        <a:rPr kumimoji="1" lang="ja-JP" altLang="en-US" sz="1400" dirty="0" smtClean="0"/>
                        <a:t>％</a:t>
                      </a:r>
                      <a:endParaRPr kumimoji="1" lang="ja-JP" altLang="en-US" sz="1400" dirty="0"/>
                    </a:p>
                  </a:txBody>
                  <a:tcPr/>
                </a:tc>
                <a:tc>
                  <a:txBody>
                    <a:bodyPr/>
                    <a:lstStyle/>
                    <a:p>
                      <a:r>
                        <a:rPr kumimoji="1" lang="en-US" altLang="ja-JP" sz="1400" dirty="0" smtClean="0"/>
                        <a:t>1.7</a:t>
                      </a:r>
                      <a:r>
                        <a:rPr kumimoji="1" lang="ja-JP" altLang="en-US" sz="1400" dirty="0" smtClean="0"/>
                        <a:t>％</a:t>
                      </a:r>
                      <a:endParaRPr kumimoji="1" lang="ja-JP" altLang="en-US" sz="1400" dirty="0"/>
                    </a:p>
                  </a:txBody>
                  <a:tcPr/>
                </a:tc>
              </a:tr>
            </a:tbl>
          </a:graphicData>
        </a:graphic>
      </p:graphicFrame>
      <p:pic>
        <p:nvPicPr>
          <p:cNvPr id="18" name="Picture 2" descr="「ココファイバー」の画像検索結果">
            <a:hlinkClick r:id="rId2"/>
          </p:cNvPr>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7164288" y="573276"/>
            <a:ext cx="1721620" cy="1721621"/>
          </a:xfrm>
          <a:prstGeom prst="rect">
            <a:avLst/>
          </a:prstGeom>
          <a:noFill/>
          <a:extLst>
            <a:ext uri="{909E8E84-426E-40DD-AFC4-6F175D3DCCD1}">
              <a14:hiddenFill xmlns:a14="http://schemas.microsoft.com/office/drawing/2010/main">
                <a:solidFill>
                  <a:srgbClr val="FFFFFF"/>
                </a:solidFill>
              </a14:hiddenFill>
            </a:ext>
          </a:extLst>
        </p:spPr>
      </p:pic>
      <p:sp>
        <p:nvSpPr>
          <p:cNvPr id="11" name="円/楕円 10"/>
          <p:cNvSpPr/>
          <p:nvPr/>
        </p:nvSpPr>
        <p:spPr>
          <a:xfrm>
            <a:off x="7031724" y="1628800"/>
            <a:ext cx="1356700" cy="864096"/>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12" name="テキスト ボックス 11"/>
          <p:cNvSpPr txBox="1"/>
          <p:nvPr/>
        </p:nvSpPr>
        <p:spPr>
          <a:xfrm>
            <a:off x="7452320" y="2492896"/>
            <a:ext cx="1433588" cy="954107"/>
          </a:xfrm>
          <a:prstGeom prst="rect">
            <a:avLst/>
          </a:prstGeom>
          <a:noFill/>
          <a:ln>
            <a:solidFill>
              <a:srgbClr val="92D050"/>
            </a:solidFill>
          </a:ln>
        </p:spPr>
        <p:txBody>
          <a:bodyPr wrap="square" rtlCol="0">
            <a:spAutoFit/>
          </a:bodyPr>
          <a:lstStyle/>
          <a:p>
            <a:r>
              <a:rPr kumimoji="1" lang="ja-JP" altLang="en-US" sz="1400" dirty="0" smtClean="0"/>
              <a:t>粉末部分：</a:t>
            </a:r>
            <a:endParaRPr kumimoji="1" lang="en-US" altLang="ja-JP" sz="1400" dirty="0" smtClean="0"/>
          </a:p>
          <a:p>
            <a:r>
              <a:rPr kumimoji="1" lang="ja-JP" altLang="en-US" sz="1400" dirty="0" smtClean="0"/>
              <a:t>コイアダスト</a:t>
            </a:r>
            <a:endParaRPr kumimoji="1" lang="en-US" altLang="ja-JP" sz="1400" dirty="0" smtClean="0"/>
          </a:p>
          <a:p>
            <a:endPar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endParaRPr>
          </a:p>
          <a:p>
            <a:r>
              <a:rPr kumimoji="1" lang="ja-JP" altLang="en-US" sz="1400" dirty="0" smtClean="0"/>
              <a:t>リグニンが多い</a:t>
            </a:r>
            <a:endParaRPr kumimoji="1" lang="ja-JP" altLang="en-US" sz="1400" dirty="0"/>
          </a:p>
        </p:txBody>
      </p:sp>
      <p:sp>
        <p:nvSpPr>
          <p:cNvPr id="14" name="テキスト ボックス 13"/>
          <p:cNvSpPr txBox="1"/>
          <p:nvPr/>
        </p:nvSpPr>
        <p:spPr>
          <a:xfrm>
            <a:off x="3719410" y="2716033"/>
            <a:ext cx="2952328" cy="253916"/>
          </a:xfrm>
          <a:prstGeom prst="rect">
            <a:avLst/>
          </a:prstGeom>
          <a:noFill/>
        </p:spPr>
        <p:txBody>
          <a:bodyPr wrap="square" rtlCol="0">
            <a:spAutoFit/>
          </a:bodyPr>
          <a:lstStyle/>
          <a:p>
            <a:r>
              <a:rPr kumimoji="1" lang="ja-JP" altLang="en-US" sz="1050" dirty="0" smtClean="0"/>
              <a:t>インドネシア産ココナッツヤシから</a:t>
            </a:r>
            <a:endParaRPr kumimoji="1" lang="ja-JP" altLang="en-US" sz="1050" dirty="0"/>
          </a:p>
        </p:txBody>
      </p:sp>
      <p:sp>
        <p:nvSpPr>
          <p:cNvPr id="15" name="テキスト ボックス 14"/>
          <p:cNvSpPr txBox="1"/>
          <p:nvPr/>
        </p:nvSpPr>
        <p:spPr>
          <a:xfrm>
            <a:off x="611560" y="5009400"/>
            <a:ext cx="7920880" cy="1323439"/>
          </a:xfrm>
          <a:prstGeom prst="rect">
            <a:avLst/>
          </a:prstGeom>
          <a:noFill/>
        </p:spPr>
        <p:txBody>
          <a:bodyPr wrap="square" rtlCol="0">
            <a:spAutoFit/>
          </a:bodyPr>
          <a:lstStyle/>
          <a:p>
            <a:r>
              <a:rPr kumimoji="1" lang="ja-JP" altLang="en-US" sz="2000" b="1" dirty="0" smtClean="0"/>
              <a:t>本研究では市販スリランカ産ココファイバーを購入し、繊維状の部分を可能な限り分離して原料試料とし、</a:t>
            </a:r>
            <a:r>
              <a:rPr lang="ja-JP" altLang="en-US" sz="2000" b="1" dirty="0"/>
              <a:t>ココファイバーの</a:t>
            </a:r>
            <a:r>
              <a:rPr lang="en-US" altLang="ja-JP" sz="2000" b="1" dirty="0"/>
              <a:t>GSCs</a:t>
            </a:r>
            <a:r>
              <a:rPr lang="ja-JP" altLang="en-US" sz="2000" b="1" dirty="0"/>
              <a:t>製造原料としての適性を検討した</a:t>
            </a:r>
            <a:r>
              <a:rPr lang="ja-JP" altLang="en-US" sz="2000" b="1" dirty="0" smtClean="0"/>
              <a:t>。</a:t>
            </a:r>
            <a:r>
              <a:rPr kumimoji="1" lang="ja-JP" altLang="en-US" sz="2000" b="1" dirty="0" smtClean="0"/>
              <a:t>また、残った粉末を多く含む部分も不適原料として同様の処理を行い、生成</a:t>
            </a:r>
            <a:r>
              <a:rPr kumimoji="1" lang="en-US" altLang="ja-JP" sz="2000" b="1" dirty="0" smtClean="0"/>
              <a:t>GSCs</a:t>
            </a:r>
            <a:r>
              <a:rPr kumimoji="1" lang="ja-JP" altLang="en-US" sz="2000" b="1" dirty="0" smtClean="0"/>
              <a:t>の性状や性能を調べた。</a:t>
            </a:r>
            <a:endParaRPr kumimoji="1" lang="ja-JP" altLang="en-US" sz="2000" b="1" dirty="0"/>
          </a:p>
        </p:txBody>
      </p:sp>
      <p:sp>
        <p:nvSpPr>
          <p:cNvPr id="24" name="正方形/長方形 23"/>
          <p:cNvSpPr/>
          <p:nvPr/>
        </p:nvSpPr>
        <p:spPr>
          <a:xfrm>
            <a:off x="395536" y="404664"/>
            <a:ext cx="6814733" cy="738664"/>
          </a:xfrm>
          <a:prstGeom prst="rect">
            <a:avLst/>
          </a:prstGeom>
        </p:spPr>
        <p:txBody>
          <a:bodyPr wrap="square">
            <a:spAutoFit/>
          </a:bodyPr>
          <a:lstStyle/>
          <a:p>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ヤシ殻は果実の約半分の</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体積を</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占め</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最外部に薄いが強じんな外果皮を有し</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その</a:t>
            </a:r>
          </a:p>
          <a:p>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内部に厚さ</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2</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5cm</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の繊維層がある。</a:t>
            </a:r>
            <a:r>
              <a:rPr lang="ja-JP" altLang="en-US" sz="1400" u="heavy" dirty="0">
                <a:uFill>
                  <a:solidFill>
                    <a:srgbClr val="FF2929"/>
                  </a:solidFill>
                </a:uFill>
                <a:latin typeface="Arial Unicode MS" panose="020B0604020202020204" pitchFamily="50" charset="-128"/>
                <a:ea typeface="Arial Unicode MS" panose="020B0604020202020204" pitchFamily="50" charset="-128"/>
                <a:cs typeface="Arial Unicode MS" panose="020B0604020202020204" pitchFamily="50" charset="-128"/>
              </a:rPr>
              <a:t>繊維層は</a:t>
            </a:r>
            <a:r>
              <a:rPr lang="ja-JP" altLang="en-US" sz="1400" u="heavy" dirty="0" smtClean="0">
                <a:uFill>
                  <a:solidFill>
                    <a:srgbClr val="FF2929"/>
                  </a:solidFill>
                </a:uFill>
                <a:latin typeface="Arial Unicode MS" panose="020B0604020202020204" pitchFamily="50" charset="-128"/>
                <a:ea typeface="Arial Unicode MS" panose="020B0604020202020204" pitchFamily="50" charset="-128"/>
                <a:cs typeface="Arial Unicode MS" panose="020B0604020202020204" pitchFamily="50" charset="-128"/>
              </a:rPr>
              <a:t>コイアファイバー</a:t>
            </a:r>
            <a:r>
              <a:rPr lang="ja-JP" altLang="en-US" sz="1400" u="heavy" dirty="0">
                <a:uFill>
                  <a:solidFill>
                    <a:srgbClr val="FF2929"/>
                  </a:solidFill>
                </a:uFill>
                <a:latin typeface="Arial Unicode MS" panose="020B0604020202020204" pitchFamily="50" charset="-128"/>
                <a:ea typeface="Arial Unicode MS" panose="020B0604020202020204" pitchFamily="50" charset="-128"/>
                <a:cs typeface="Arial Unicode MS" panose="020B0604020202020204" pitchFamily="50" charset="-128"/>
              </a:rPr>
              <a:t>と呼ばれる繊維部分と</a:t>
            </a:r>
            <a:r>
              <a:rPr lang="en-US" altLang="ja-JP" sz="1400" u="heavy" dirty="0">
                <a:uFill>
                  <a:solidFill>
                    <a:srgbClr val="FF2929"/>
                  </a:solidFill>
                </a:uFill>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400" u="heavy" dirty="0">
                <a:uFill>
                  <a:solidFill>
                    <a:srgbClr val="FF2929"/>
                  </a:solidFill>
                </a:uFill>
                <a:latin typeface="Arial Unicode MS" panose="020B0604020202020204" pitchFamily="50" charset="-128"/>
                <a:ea typeface="Arial Unicode MS" panose="020B0604020202020204" pitchFamily="50" charset="-128"/>
                <a:cs typeface="Arial Unicode MS" panose="020B0604020202020204" pitchFamily="50" charset="-128"/>
              </a:rPr>
              <a:t>ほぼ同量の</a:t>
            </a:r>
            <a:r>
              <a:rPr lang="ja-JP" altLang="en-US" sz="1400" u="heavy" dirty="0" smtClean="0">
                <a:uFill>
                  <a:solidFill>
                    <a:srgbClr val="FF2929"/>
                  </a:solidFill>
                </a:uFill>
                <a:latin typeface="Arial Unicode MS" panose="020B0604020202020204" pitchFamily="50" charset="-128"/>
                <a:ea typeface="Arial Unicode MS" panose="020B0604020202020204" pitchFamily="50" charset="-128"/>
                <a:cs typeface="Arial Unicode MS" panose="020B0604020202020204" pitchFamily="50" charset="-128"/>
              </a:rPr>
              <a:t>粉末状の</a:t>
            </a:r>
            <a:r>
              <a:rPr lang="ja-JP" altLang="en-US" sz="1400" u="heavy" dirty="0">
                <a:uFill>
                  <a:solidFill>
                    <a:srgbClr val="FF2929"/>
                  </a:solidFill>
                </a:uFill>
                <a:latin typeface="Arial Unicode MS" panose="020B0604020202020204" pitchFamily="50" charset="-128"/>
                <a:ea typeface="Arial Unicode MS" panose="020B0604020202020204" pitchFamily="50" charset="-128"/>
                <a:cs typeface="Arial Unicode MS" panose="020B0604020202020204" pitchFamily="50" charset="-128"/>
              </a:rPr>
              <a:t>コイアダストから成っている</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a:t>
            </a:r>
          </a:p>
        </p:txBody>
      </p:sp>
      <p:sp>
        <p:nvSpPr>
          <p:cNvPr id="16" name="テキスト ボックス 15"/>
          <p:cNvSpPr txBox="1"/>
          <p:nvPr/>
        </p:nvSpPr>
        <p:spPr>
          <a:xfrm>
            <a:off x="89595" y="4552277"/>
            <a:ext cx="2664296" cy="461665"/>
          </a:xfrm>
          <a:prstGeom prst="rect">
            <a:avLst/>
          </a:prstGeom>
          <a:solidFill>
            <a:schemeClr val="tx1"/>
          </a:solidFill>
        </p:spPr>
        <p:txBody>
          <a:bodyPr wrap="square" rtlCol="0">
            <a:spAutoFit/>
          </a:bodyPr>
          <a:lstStyle/>
          <a:p>
            <a:r>
              <a:rPr kumimoji="1" lang="en-US" altLang="ja-JP" sz="2400" b="1"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2.</a:t>
            </a:r>
            <a:r>
              <a:rPr kumimoji="1" lang="ja-JP" altLang="en-US" sz="2400" b="1"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　本研究の目的</a:t>
            </a:r>
            <a:endParaRPr kumimoji="1" lang="ja-JP" altLang="en-US" sz="2400"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 name="正方形/長方形 1"/>
          <p:cNvSpPr/>
          <p:nvPr/>
        </p:nvSpPr>
        <p:spPr>
          <a:xfrm>
            <a:off x="251520" y="188640"/>
            <a:ext cx="8784976" cy="4296962"/>
          </a:xfrm>
          <a:prstGeom prst="rect">
            <a:avLst/>
          </a:prstGeom>
          <a:noFill/>
          <a:ln w="12700"/>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3" name="テキスト ボックス 2"/>
          <p:cNvSpPr txBox="1"/>
          <p:nvPr/>
        </p:nvSpPr>
        <p:spPr>
          <a:xfrm>
            <a:off x="2556386" y="77118"/>
            <a:ext cx="2988332" cy="369332"/>
          </a:xfrm>
          <a:prstGeom prst="rect">
            <a:avLst/>
          </a:prstGeom>
          <a:solidFill>
            <a:schemeClr val="bg1"/>
          </a:solidFill>
        </p:spPr>
        <p:txBody>
          <a:bodyPr wrap="square" rtlCol="0">
            <a:spAutoFit/>
          </a:bodyPr>
          <a:lstStyle/>
          <a:p>
            <a:pPr algn="ctr"/>
            <a:r>
              <a:rPr kumimoji="1" lang="ja-JP" altLang="en-US" dirty="0" smtClean="0"/>
              <a:t>紙パ技協誌第</a:t>
            </a:r>
            <a:r>
              <a:rPr kumimoji="1" lang="en-US" altLang="ja-JP" dirty="0" smtClean="0"/>
              <a:t>37</a:t>
            </a:r>
            <a:r>
              <a:rPr kumimoji="1" lang="ja-JP" altLang="en-US" dirty="0" smtClean="0"/>
              <a:t>巻第</a:t>
            </a:r>
            <a:r>
              <a:rPr kumimoji="1" lang="en-US" altLang="ja-JP" dirty="0" smtClean="0"/>
              <a:t>10</a:t>
            </a:r>
            <a:r>
              <a:rPr kumimoji="1" lang="ja-JP" altLang="en-US" dirty="0" smtClean="0"/>
              <a:t>号</a:t>
            </a:r>
            <a:endParaRPr kumimoji="1" lang="ja-JP" altLang="en-US" dirty="0"/>
          </a:p>
        </p:txBody>
      </p:sp>
      <p:sp>
        <p:nvSpPr>
          <p:cNvPr id="13" name="右矢印 12"/>
          <p:cNvSpPr/>
          <p:nvPr/>
        </p:nvSpPr>
        <p:spPr>
          <a:xfrm rot="16200000">
            <a:off x="7367793" y="4050301"/>
            <a:ext cx="1314610" cy="360040"/>
          </a:xfrm>
          <a:prstGeom prst="rightArrow">
            <a:avLst/>
          </a:prstGeom>
          <a:solidFill>
            <a:srgbClr val="00B050"/>
          </a:solidFill>
          <a:ln>
            <a:solidFill>
              <a:srgbClr val="00B05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Tree>
    <p:extLst>
      <p:ext uri="{BB962C8B-B14F-4D97-AF65-F5344CB8AC3E}">
        <p14:creationId xmlns:p14="http://schemas.microsoft.com/office/powerpoint/2010/main" val="1897978299"/>
      </p:ext>
    </p:extLst>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60" name="グループ化 59"/>
          <p:cNvGrpSpPr/>
          <p:nvPr/>
        </p:nvGrpSpPr>
        <p:grpSpPr>
          <a:xfrm>
            <a:off x="778567" y="692696"/>
            <a:ext cx="8028848" cy="2302413"/>
            <a:chOff x="778567" y="620688"/>
            <a:chExt cx="8028848" cy="2302413"/>
          </a:xfrm>
        </p:grpSpPr>
        <p:sp>
          <p:nvSpPr>
            <p:cNvPr id="29" name="テキスト ボックス 28"/>
            <p:cNvSpPr txBox="1"/>
            <p:nvPr/>
          </p:nvSpPr>
          <p:spPr>
            <a:xfrm>
              <a:off x="795685" y="1170640"/>
              <a:ext cx="7589303" cy="707886"/>
            </a:xfrm>
            <a:prstGeom prst="rect">
              <a:avLst/>
            </a:prstGeom>
            <a:noFill/>
          </p:spPr>
          <p:txBody>
            <a:bodyPr wrap="square" rtlCol="0">
              <a:spAutoFit/>
            </a:bodyPr>
            <a:lstStyle/>
            <a:p>
              <a:r>
                <a:rPr kumimoji="1"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②灰分　</a:t>
              </a:r>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絶</a:t>
              </a:r>
              <a:r>
                <a:rPr lang="ja-JP" altLang="en-US" sz="2000" b="1" dirty="0">
                  <a:latin typeface="Arial Unicode MS" panose="020B0604020202020204" pitchFamily="50" charset="-128"/>
                  <a:ea typeface="Arial Unicode MS" panose="020B0604020202020204" pitchFamily="50" charset="-128"/>
                  <a:cs typeface="Arial Unicode MS" panose="020B0604020202020204" pitchFamily="50" charset="-128"/>
                </a:rPr>
                <a:t>乾試料に</a:t>
              </a:r>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対して</a:t>
              </a:r>
              <a:r>
                <a:rPr lang="en-US" altLang="ja-JP"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1.46</a:t>
              </a:r>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lang="ja-JP" altLang="en-US" sz="2000" b="1" dirty="0">
                <a:latin typeface="Arial Unicode MS" panose="020B0604020202020204" pitchFamily="50" charset="-128"/>
                <a:ea typeface="Arial Unicode MS" panose="020B0604020202020204" pitchFamily="50" charset="-128"/>
                <a:cs typeface="Arial Unicode MS" panose="020B0604020202020204" pitchFamily="50" charset="-128"/>
              </a:endParaRPr>
            </a:p>
            <a:p>
              <a:endParaRPr kumimoji="1" lang="ja-JP" altLang="en-US" sz="2000" b="1"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57" name="正方形/長方形 56"/>
            <p:cNvSpPr/>
            <p:nvPr/>
          </p:nvSpPr>
          <p:spPr>
            <a:xfrm>
              <a:off x="778567" y="620688"/>
              <a:ext cx="2236510" cy="400110"/>
            </a:xfrm>
            <a:prstGeom prst="rect">
              <a:avLst/>
            </a:prstGeom>
          </p:spPr>
          <p:txBody>
            <a:bodyPr wrap="none">
              <a:spAutoFit/>
            </a:bodyPr>
            <a:lstStyle/>
            <a:p>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①含水率</a:t>
              </a:r>
              <a:r>
                <a:rPr lang="ja-JP" altLang="en-US" sz="2000" b="1" dirty="0">
                  <a:latin typeface="Arial Unicode MS" panose="020B0604020202020204" pitchFamily="50" charset="-128"/>
                  <a:ea typeface="Arial Unicode MS" panose="020B0604020202020204" pitchFamily="50" charset="-128"/>
                  <a:cs typeface="Arial Unicode MS" panose="020B0604020202020204" pitchFamily="50" charset="-128"/>
                </a:rPr>
                <a:t>は約</a:t>
              </a:r>
              <a:r>
                <a:rPr lang="en-US" altLang="ja-JP" sz="2000" b="1" dirty="0">
                  <a:latin typeface="Arial Unicode MS" panose="020B0604020202020204" pitchFamily="50" charset="-128"/>
                  <a:ea typeface="Arial Unicode MS" panose="020B0604020202020204" pitchFamily="50" charset="-128"/>
                  <a:cs typeface="Arial Unicode MS" panose="020B0604020202020204" pitchFamily="50" charset="-128"/>
                </a:rPr>
                <a:t>10%</a:t>
              </a:r>
            </a:p>
          </p:txBody>
        </p:sp>
        <p:sp>
          <p:nvSpPr>
            <p:cNvPr id="58" name="正方形/長方形 57"/>
            <p:cNvSpPr/>
            <p:nvPr/>
          </p:nvSpPr>
          <p:spPr>
            <a:xfrm>
              <a:off x="820363" y="1698819"/>
              <a:ext cx="5543505" cy="400110"/>
            </a:xfrm>
            <a:prstGeom prst="rect">
              <a:avLst/>
            </a:prstGeom>
          </p:spPr>
          <p:txBody>
            <a:bodyPr wrap="none">
              <a:spAutoFit/>
            </a:bodyPr>
            <a:lstStyle/>
            <a:p>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③灰分</a:t>
              </a:r>
              <a:r>
                <a:rPr lang="ja-JP" altLang="en-US" sz="2000" b="1" dirty="0">
                  <a:latin typeface="Arial Unicode MS" panose="020B0604020202020204" pitchFamily="50" charset="-128"/>
                  <a:ea typeface="Arial Unicode MS" panose="020B0604020202020204" pitchFamily="50" charset="-128"/>
                  <a:cs typeface="Arial Unicode MS" panose="020B0604020202020204" pitchFamily="50" charset="-128"/>
                </a:rPr>
                <a:t>は主に</a:t>
              </a:r>
              <a:r>
                <a:rPr lang="en-US" altLang="ja-JP" sz="2000" b="1" dirty="0">
                  <a:latin typeface="Arial Unicode MS" panose="020B0604020202020204" pitchFamily="50" charset="-128"/>
                  <a:ea typeface="Arial Unicode MS" panose="020B0604020202020204" pitchFamily="50" charset="-128"/>
                  <a:cs typeface="Arial Unicode MS" panose="020B0604020202020204" pitchFamily="50" charset="-128"/>
                </a:rPr>
                <a:t>Si</a:t>
              </a:r>
              <a:r>
                <a:rPr lang="ja-JP" altLang="en-US" sz="2000" b="1" dirty="0">
                  <a:latin typeface="Arial Unicode MS" panose="020B0604020202020204" pitchFamily="50" charset="-128"/>
                  <a:ea typeface="Arial Unicode MS" panose="020B0604020202020204" pitchFamily="50" charset="-128"/>
                  <a:cs typeface="Arial Unicode MS" panose="020B0604020202020204" pitchFamily="50" charset="-128"/>
                </a:rPr>
                <a:t>の酸化物として存在している。</a:t>
              </a:r>
            </a:p>
          </p:txBody>
        </p:sp>
        <p:sp>
          <p:nvSpPr>
            <p:cNvPr id="59" name="正方形/長方形 58"/>
            <p:cNvSpPr/>
            <p:nvPr/>
          </p:nvSpPr>
          <p:spPr>
            <a:xfrm>
              <a:off x="828596" y="2215215"/>
              <a:ext cx="7978819" cy="707886"/>
            </a:xfrm>
            <a:prstGeom prst="rect">
              <a:avLst/>
            </a:prstGeom>
          </p:spPr>
          <p:txBody>
            <a:bodyPr wrap="square">
              <a:spAutoFit/>
            </a:bodyPr>
            <a:lstStyle/>
            <a:p>
              <a:pPr marL="265113" indent="-265113"/>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④</a:t>
              </a:r>
              <a:r>
                <a:rPr lang="en-US" altLang="ja-JP"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500</a:t>
              </a:r>
              <a:r>
                <a:rPr lang="en-US" altLang="ja-JP" sz="2000" b="1" dirty="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2000" b="1" dirty="0">
                  <a:latin typeface="Arial Unicode MS" panose="020B0604020202020204" pitchFamily="50" charset="-128"/>
                  <a:ea typeface="Arial Unicode MS" panose="020B0604020202020204" pitchFamily="50" charset="-128"/>
                  <a:cs typeface="Arial Unicode MS" panose="020B0604020202020204" pitchFamily="50" charset="-128"/>
                </a:rPr>
                <a:t>炭化物中</a:t>
              </a:r>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には容易に分解、発火</a:t>
              </a:r>
              <a:r>
                <a:rPr lang="ja-JP" altLang="en-US" sz="2000" b="1" dirty="0">
                  <a:latin typeface="Arial Unicode MS" panose="020B0604020202020204" pitchFamily="50" charset="-128"/>
                  <a:ea typeface="Arial Unicode MS" panose="020B0604020202020204" pitchFamily="50" charset="-128"/>
                  <a:cs typeface="Arial Unicode MS" panose="020B0604020202020204" pitchFamily="50" charset="-128"/>
                </a:rPr>
                <a:t>する</a:t>
              </a:r>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可能性</a:t>
              </a:r>
              <a:r>
                <a:rPr lang="ja-JP" altLang="en-US" sz="2000" b="1" dirty="0">
                  <a:latin typeface="Arial Unicode MS" panose="020B0604020202020204" pitchFamily="50" charset="-128"/>
                  <a:ea typeface="Arial Unicode MS" panose="020B0604020202020204" pitchFamily="50" charset="-128"/>
                  <a:cs typeface="Arial Unicode MS" panose="020B0604020202020204" pitchFamily="50" charset="-128"/>
                </a:rPr>
                <a:t>が</a:t>
              </a:r>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あるメタケイ酸塩物質</a:t>
              </a:r>
              <a:r>
                <a:rPr lang="en-US" altLang="ja-JP"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例えば</a:t>
              </a:r>
              <a:r>
                <a:rPr lang="en-US" altLang="ja-JP"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Na</a:t>
              </a:r>
              <a:r>
                <a:rPr lang="en-US" altLang="ja-JP" sz="2000" b="1" baseline="-250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lang="en-US" altLang="ja-JP"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SiO</a:t>
              </a:r>
              <a:r>
                <a:rPr lang="en-US" altLang="ja-JP" sz="2000" b="1" baseline="-25000" dirty="0" smtClean="0">
                  <a:latin typeface="Arial Unicode MS" panose="020B0604020202020204" pitchFamily="50" charset="-128"/>
                  <a:ea typeface="Arial Unicode MS" panose="020B0604020202020204" pitchFamily="50" charset="-128"/>
                  <a:cs typeface="Arial Unicode MS" panose="020B0604020202020204" pitchFamily="50" charset="-128"/>
                </a:rPr>
                <a:t>3</a:t>
              </a:r>
              <a:r>
                <a:rPr lang="en-US" altLang="ja-JP"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が含まれており、保存に注意。</a:t>
              </a:r>
              <a:endParaRPr lang="ja-JP" altLang="en-US" sz="2000" b="1"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63" name="正方形/長方形 62"/>
          <p:cNvSpPr/>
          <p:nvPr/>
        </p:nvSpPr>
        <p:spPr>
          <a:xfrm>
            <a:off x="116342" y="169590"/>
            <a:ext cx="4442242" cy="461665"/>
          </a:xfrm>
          <a:prstGeom prst="rect">
            <a:avLst/>
          </a:prstGeom>
          <a:solidFill>
            <a:schemeClr val="tx1"/>
          </a:solidFill>
        </p:spPr>
        <p:txBody>
          <a:bodyPr wrap="none">
            <a:spAutoFit/>
          </a:bodyPr>
          <a:lstStyle/>
          <a:p>
            <a:r>
              <a:rPr lang="en-US" altLang="ja-JP" sz="2400" b="1"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3.</a:t>
            </a:r>
            <a:r>
              <a:rPr lang="ja-JP" altLang="en-US" sz="2400" b="1"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　ココファイバー原料の物性</a:t>
            </a:r>
            <a:endParaRPr lang="ja-JP" altLang="en-US" sz="2400"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nvGrpSpPr>
          <p:cNvPr id="4" name="グループ化 3"/>
          <p:cNvGrpSpPr/>
          <p:nvPr/>
        </p:nvGrpSpPr>
        <p:grpSpPr>
          <a:xfrm>
            <a:off x="156083" y="3284984"/>
            <a:ext cx="8924119" cy="3384376"/>
            <a:chOff x="156083" y="3284984"/>
            <a:chExt cx="8924119" cy="3384376"/>
          </a:xfrm>
        </p:grpSpPr>
        <p:sp>
          <p:nvSpPr>
            <p:cNvPr id="52" name="テキスト ボックス 51"/>
            <p:cNvSpPr txBox="1"/>
            <p:nvPr/>
          </p:nvSpPr>
          <p:spPr>
            <a:xfrm>
              <a:off x="4505910" y="4365104"/>
              <a:ext cx="4458578" cy="1815882"/>
            </a:xfrm>
            <a:prstGeom prst="rect">
              <a:avLst/>
            </a:prstGeom>
            <a:noFill/>
            <a:ln>
              <a:solidFill>
                <a:srgbClr val="92D050"/>
              </a:solidFill>
            </a:ln>
          </p:spPr>
          <p:txBody>
            <a:bodyPr wrap="square" rtlCol="0">
              <a:spAutoFit/>
            </a:bodyPr>
            <a:lstStyle/>
            <a:p>
              <a:pPr marL="180975" indent="-180975"/>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・試料を</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500℃</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炭化し、</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105℃</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乾燥器内で保存、</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1</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日置いて取り出すと半焼状態になり、黒色部分と灰色部分が混在した。</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180975" indent="-180975"/>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・改めて</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500℃</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炭化後、ルツボに採り、マッフル炉</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800℃</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で</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12</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時間焼成し、灰白色の残渣を秤量し、</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XRD</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を測定した。</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180975" indent="-180975"/>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SiO</a:t>
              </a:r>
              <a:r>
                <a:rPr lang="en-US" altLang="ja-JP" sz="1400" baseline="-250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CaSiO</a:t>
              </a:r>
              <a:r>
                <a:rPr lang="en-US" altLang="ja-JP" sz="1400" baseline="-25000" dirty="0" smtClean="0">
                  <a:latin typeface="Arial Unicode MS" panose="020B0604020202020204" pitchFamily="50" charset="-128"/>
                  <a:ea typeface="Arial Unicode MS" panose="020B0604020202020204" pitchFamily="50" charset="-128"/>
                  <a:cs typeface="Arial Unicode MS" panose="020B0604020202020204" pitchFamily="50" charset="-128"/>
                </a:rPr>
                <a:t>3</a:t>
              </a:r>
              <a:r>
                <a:rPr lang="ja-JP" altLang="en-US" sz="1400" baseline="-25000" dirty="0" err="1"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CaSi</a:t>
              </a:r>
              <a:r>
                <a:rPr lang="en-US" altLang="ja-JP" sz="1400" baseline="-250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O</a:t>
              </a:r>
              <a:r>
                <a:rPr lang="en-US" altLang="ja-JP" sz="1400" baseline="-25000" dirty="0" smtClean="0">
                  <a:latin typeface="Arial Unicode MS" panose="020B0604020202020204" pitchFamily="50" charset="-128"/>
                  <a:ea typeface="Arial Unicode MS" panose="020B0604020202020204" pitchFamily="50" charset="-128"/>
                  <a:cs typeface="Arial Unicode MS" panose="020B0604020202020204" pitchFamily="50" charset="-128"/>
                </a:rPr>
                <a:t>5</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などの多種の結晶が混在しており、完全な同定は出来なかった。</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1" name="テキスト ボックス 60"/>
            <p:cNvSpPr txBox="1"/>
            <p:nvPr/>
          </p:nvSpPr>
          <p:spPr>
            <a:xfrm>
              <a:off x="531904" y="3429000"/>
              <a:ext cx="4564967" cy="523220"/>
            </a:xfrm>
            <a:prstGeom prst="rect">
              <a:avLst/>
            </a:prstGeom>
            <a:noFill/>
          </p:spPr>
          <p:txBody>
            <a:bodyPr wrap="square" rtlCol="0">
              <a:spAutoFit/>
            </a:bodyPr>
            <a:lstStyle/>
            <a:p>
              <a:r>
                <a:rPr kumimoji="1" lang="en-US" altLang="ja-JP" sz="1400" b="1" dirty="0" smtClean="0"/>
                <a:t>CF800℃</a:t>
              </a:r>
              <a:r>
                <a:rPr kumimoji="1" lang="ja-JP" altLang="en-US" sz="1400" b="1" dirty="0" smtClean="0"/>
                <a:t>焼成残渣および</a:t>
              </a:r>
              <a:r>
                <a:rPr kumimoji="1" lang="en-US" altLang="ja-JP" sz="1400" b="1" dirty="0" smtClean="0"/>
                <a:t>CF500℃</a:t>
              </a:r>
              <a:r>
                <a:rPr kumimoji="1" lang="ja-JP" altLang="en-US" sz="1400" b="1" dirty="0" smtClean="0"/>
                <a:t>炭化物</a:t>
              </a:r>
              <a:r>
                <a:rPr kumimoji="1" lang="en-US" altLang="ja-JP" sz="1400" b="1" dirty="0" smtClean="0"/>
                <a:t>105℃</a:t>
              </a:r>
              <a:r>
                <a:rPr kumimoji="1" lang="ja-JP" altLang="en-US" sz="1400" b="1" dirty="0" smtClean="0"/>
                <a:t>保存中に起こった半焼残渣試料の</a:t>
              </a:r>
              <a:r>
                <a:rPr kumimoji="1" lang="en-US" altLang="ja-JP" sz="1400" b="1" dirty="0" smtClean="0"/>
                <a:t>X</a:t>
              </a:r>
              <a:r>
                <a:rPr kumimoji="1" lang="ja-JP" altLang="en-US" sz="1400" b="1" dirty="0" smtClean="0"/>
                <a:t>線回折プロファイル</a:t>
              </a:r>
              <a:endParaRPr kumimoji="1" lang="ja-JP" altLang="en-US" sz="1400" b="1" dirty="0"/>
            </a:p>
          </p:txBody>
        </p:sp>
        <p:sp>
          <p:nvSpPr>
            <p:cNvPr id="4096" name="正方形/長方形 4095"/>
            <p:cNvSpPr/>
            <p:nvPr/>
          </p:nvSpPr>
          <p:spPr>
            <a:xfrm>
              <a:off x="158246" y="3284984"/>
              <a:ext cx="8921956" cy="3384376"/>
            </a:xfrm>
            <a:prstGeom prst="rect">
              <a:avLst/>
            </a:prstGeom>
            <a:noFill/>
            <a:ln w="3175">
              <a:solidFill>
                <a:srgbClr val="FF292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nvGrpSpPr>
            <p:cNvPr id="3" name="グループ化 2"/>
            <p:cNvGrpSpPr/>
            <p:nvPr/>
          </p:nvGrpSpPr>
          <p:grpSpPr>
            <a:xfrm>
              <a:off x="156083" y="3933056"/>
              <a:ext cx="4316613" cy="2448272"/>
              <a:chOff x="156083" y="3933056"/>
              <a:chExt cx="4316613" cy="2448272"/>
            </a:xfrm>
          </p:grpSpPr>
          <p:grpSp>
            <p:nvGrpSpPr>
              <p:cNvPr id="48" name="グループ化 47"/>
              <p:cNvGrpSpPr/>
              <p:nvPr/>
            </p:nvGrpSpPr>
            <p:grpSpPr>
              <a:xfrm>
                <a:off x="203177" y="3933056"/>
                <a:ext cx="4269519" cy="2448272"/>
                <a:chOff x="203177" y="3933056"/>
                <a:chExt cx="4269519" cy="2448272"/>
              </a:xfrm>
            </p:grpSpPr>
            <p:grpSp>
              <p:nvGrpSpPr>
                <p:cNvPr id="40" name="グループ化 39"/>
                <p:cNvGrpSpPr/>
                <p:nvPr/>
              </p:nvGrpSpPr>
              <p:grpSpPr>
                <a:xfrm>
                  <a:off x="203177" y="3933056"/>
                  <a:ext cx="4152799" cy="2448272"/>
                  <a:chOff x="203177" y="3933056"/>
                  <a:chExt cx="4152799" cy="2448272"/>
                </a:xfrm>
              </p:grpSpPr>
              <p:grpSp>
                <p:nvGrpSpPr>
                  <p:cNvPr id="31" name="グループ化 30"/>
                  <p:cNvGrpSpPr/>
                  <p:nvPr/>
                </p:nvGrpSpPr>
                <p:grpSpPr>
                  <a:xfrm>
                    <a:off x="731606" y="3933056"/>
                    <a:ext cx="3624370" cy="2448272"/>
                    <a:chOff x="400029" y="4221088"/>
                    <a:chExt cx="3624370" cy="2448272"/>
                  </a:xfrm>
                </p:grpSpPr>
                <p:pic>
                  <p:nvPicPr>
                    <p:cNvPr id="6" name="Picture 4"/>
                    <p:cNvPicPr>
                      <a:picLocks noChangeAspect="1" noChangeArrowheads="1"/>
                    </p:cNvPicPr>
                    <p:nvPr/>
                  </p:nvPicPr>
                  <p:blipFill rotWithShape="1">
                    <a:blip r:embed="rId3">
                      <a:extLst>
                        <a:ext uri="{28A0092B-C50C-407E-A947-70E740481C1C}">
                          <a14:useLocalDpi xmlns:a14="http://schemas.microsoft.com/office/drawing/2010/main" val="0"/>
                        </a:ext>
                      </a:extLst>
                    </a:blip>
                    <a:srcRect l="5336" t="16559" r="13507" b="22061"/>
                    <a:stretch/>
                  </p:blipFill>
                  <p:spPr bwMode="auto">
                    <a:xfrm>
                      <a:off x="539552" y="4221088"/>
                      <a:ext cx="3484847" cy="200578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nvGrpSpPr>
                    <p:cNvPr id="30" name="グループ化 29"/>
                    <p:cNvGrpSpPr/>
                    <p:nvPr/>
                  </p:nvGrpSpPr>
                  <p:grpSpPr>
                    <a:xfrm>
                      <a:off x="400029" y="6220511"/>
                      <a:ext cx="3592471" cy="448849"/>
                      <a:chOff x="568934" y="3105941"/>
                      <a:chExt cx="3592471" cy="448849"/>
                    </a:xfrm>
                  </p:grpSpPr>
                  <p:sp>
                    <p:nvSpPr>
                      <p:cNvPr id="32" name="テキスト ボックス 31"/>
                      <p:cNvSpPr txBox="1"/>
                      <p:nvPr/>
                    </p:nvSpPr>
                    <p:spPr>
                      <a:xfrm>
                        <a:off x="1191192" y="3106454"/>
                        <a:ext cx="444583" cy="246222"/>
                      </a:xfrm>
                      <a:prstGeom prst="rect">
                        <a:avLst/>
                      </a:prstGeom>
                      <a:solidFill>
                        <a:schemeClr val="bg1"/>
                      </a:solid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20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3" name="テキスト ボックス 32"/>
                      <p:cNvSpPr txBox="1"/>
                      <p:nvPr/>
                    </p:nvSpPr>
                    <p:spPr>
                      <a:xfrm>
                        <a:off x="2122159" y="3112401"/>
                        <a:ext cx="326377" cy="246221"/>
                      </a:xfrm>
                      <a:prstGeom prst="rect">
                        <a:avLst/>
                      </a:prstGeom>
                      <a:solidFill>
                        <a:schemeClr val="bg1"/>
                      </a:solid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40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4" name="テキスト ボックス 33"/>
                      <p:cNvSpPr txBox="1"/>
                      <p:nvPr/>
                    </p:nvSpPr>
                    <p:spPr>
                      <a:xfrm>
                        <a:off x="2984274" y="3105941"/>
                        <a:ext cx="326377" cy="246221"/>
                      </a:xfrm>
                      <a:prstGeom prst="rect">
                        <a:avLst/>
                      </a:prstGeom>
                      <a:solidFill>
                        <a:schemeClr val="bg1"/>
                      </a:solid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60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5" name="テキスト ボックス 34"/>
                      <p:cNvSpPr txBox="1"/>
                      <p:nvPr/>
                    </p:nvSpPr>
                    <p:spPr>
                      <a:xfrm>
                        <a:off x="3835028" y="3105941"/>
                        <a:ext cx="326377" cy="246221"/>
                      </a:xfrm>
                      <a:prstGeom prst="rect">
                        <a:avLst/>
                      </a:prstGeom>
                      <a:solidFill>
                        <a:schemeClr val="bg1"/>
                      </a:solid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80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6" name="テキスト ボックス 35"/>
                      <p:cNvSpPr txBox="1"/>
                      <p:nvPr/>
                    </p:nvSpPr>
                    <p:spPr>
                      <a:xfrm>
                        <a:off x="568934" y="3112629"/>
                        <a:ext cx="326377" cy="246221"/>
                      </a:xfrm>
                      <a:prstGeom prst="rect">
                        <a:avLst/>
                      </a:prstGeom>
                      <a:solidFill>
                        <a:schemeClr val="bg1"/>
                      </a:solid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7" name="テキスト ボックス 36"/>
                      <p:cNvSpPr txBox="1"/>
                      <p:nvPr/>
                    </p:nvSpPr>
                    <p:spPr>
                      <a:xfrm>
                        <a:off x="1859171" y="3308569"/>
                        <a:ext cx="1265845"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kumimoji="1" lang="el-GR" altLang="ja-JP" sz="1000" i="1" dirty="0" smtClean="0">
                            <a:latin typeface="Arial Unicode MS" panose="020B0604020202020204" pitchFamily="50" charset="-128"/>
                            <a:ea typeface="Arial Unicode MS" panose="020B0604020202020204" pitchFamily="50" charset="-128"/>
                            <a:cs typeface="Arial Unicode MS" panose="020B0604020202020204" pitchFamily="50" charset="-128"/>
                          </a:rPr>
                          <a:t>θ</a:t>
                        </a:r>
                        <a:r>
                          <a:rPr kumimoji="1" lang="ja-JP" altLang="en-US" sz="1000" i="1"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　）</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grpSp>
                <p:nvGrpSpPr>
                  <p:cNvPr id="39" name="グループ化 38"/>
                  <p:cNvGrpSpPr/>
                  <p:nvPr/>
                </p:nvGrpSpPr>
                <p:grpSpPr>
                  <a:xfrm>
                    <a:off x="203177" y="4077072"/>
                    <a:ext cx="710484" cy="1954849"/>
                    <a:chOff x="203177" y="4077072"/>
                    <a:chExt cx="710484" cy="1954849"/>
                  </a:xfrm>
                </p:grpSpPr>
                <p:sp>
                  <p:nvSpPr>
                    <p:cNvPr id="38" name="テキスト ボックス 37"/>
                    <p:cNvSpPr txBox="1"/>
                    <p:nvPr/>
                  </p:nvSpPr>
                  <p:spPr>
                    <a:xfrm>
                      <a:off x="222044" y="5239833"/>
                      <a:ext cx="691617" cy="246221"/>
                    </a:xfrm>
                    <a:prstGeom prst="rect">
                      <a:avLst/>
                    </a:prstGeom>
                    <a:no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10000  </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1" name="テキスト ボックス 40"/>
                    <p:cNvSpPr txBox="1"/>
                    <p:nvPr/>
                  </p:nvSpPr>
                  <p:spPr>
                    <a:xfrm>
                      <a:off x="203177" y="4680622"/>
                      <a:ext cx="691617" cy="246221"/>
                    </a:xfrm>
                    <a:prstGeom prst="rect">
                      <a:avLst/>
                    </a:prstGeom>
                    <a:no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20000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2" name="テキスト ボックス 41"/>
                    <p:cNvSpPr txBox="1"/>
                    <p:nvPr/>
                  </p:nvSpPr>
                  <p:spPr>
                    <a:xfrm>
                      <a:off x="203177" y="4077072"/>
                      <a:ext cx="691617" cy="246221"/>
                    </a:xfrm>
                    <a:prstGeom prst="rect">
                      <a:avLst/>
                    </a:prstGeom>
                    <a:no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30000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3" name="テキスト ボックス 42"/>
                    <p:cNvSpPr txBox="1"/>
                    <p:nvPr/>
                  </p:nvSpPr>
                  <p:spPr>
                    <a:xfrm>
                      <a:off x="561993" y="5785700"/>
                      <a:ext cx="345809" cy="246221"/>
                    </a:xfrm>
                    <a:prstGeom prst="rect">
                      <a:avLst/>
                    </a:prstGeom>
                    <a:no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               </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sp>
              <p:nvSpPr>
                <p:cNvPr id="45" name="テキスト ボックス 44"/>
                <p:cNvSpPr txBox="1"/>
                <p:nvPr/>
              </p:nvSpPr>
              <p:spPr>
                <a:xfrm>
                  <a:off x="3473323" y="5616572"/>
                  <a:ext cx="850754" cy="246221"/>
                </a:xfrm>
                <a:prstGeom prst="rect">
                  <a:avLst/>
                </a:prstGeom>
                <a:noFill/>
              </p:spPr>
              <p:txBody>
                <a:bodyPr wrap="square" rtlCol="0">
                  <a:spAutoFit/>
                </a:bodyPr>
                <a:lstStyle/>
                <a:p>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灰分</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6" name="テキスト ボックス 45"/>
                <p:cNvSpPr txBox="1"/>
                <p:nvPr/>
              </p:nvSpPr>
              <p:spPr>
                <a:xfrm>
                  <a:off x="2571507" y="4725144"/>
                  <a:ext cx="1872208" cy="400110"/>
                </a:xfrm>
                <a:prstGeom prst="rect">
                  <a:avLst/>
                </a:prstGeom>
                <a:noFill/>
              </p:spPr>
              <p:txBody>
                <a:bodyPr wrap="square" rtlCol="0">
                  <a:spAutoFit/>
                </a:bodyPr>
                <a:lstStyle/>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500℃</a:t>
                  </a: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炭化物</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105℃</a:t>
                  </a: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燃焼残渣</a:t>
                  </a:r>
                  <a:endPar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黒色部分</a:t>
                  </a:r>
                  <a:r>
                    <a:rPr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9" name="テキスト ボックス 48"/>
                <p:cNvSpPr txBox="1"/>
                <p:nvPr/>
              </p:nvSpPr>
              <p:spPr>
                <a:xfrm>
                  <a:off x="2600488" y="5173332"/>
                  <a:ext cx="1872208" cy="400110"/>
                </a:xfrm>
                <a:prstGeom prst="rect">
                  <a:avLst/>
                </a:prstGeom>
                <a:noFill/>
              </p:spPr>
              <p:txBody>
                <a:bodyPr wrap="square" rtlCol="0">
                  <a:spAutoFit/>
                </a:bodyPr>
                <a:lstStyle/>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500℃</a:t>
                  </a: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炭化物</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105℃</a:t>
                  </a: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燃焼残渣</a:t>
                  </a:r>
                  <a:endPar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（灰色部分</a:t>
                  </a:r>
                  <a:r>
                    <a:rPr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44" name="テキスト ボックス 43"/>
              <p:cNvSpPr txBox="1"/>
              <p:nvPr/>
            </p:nvSpPr>
            <p:spPr>
              <a:xfrm rot="16200000">
                <a:off x="-569472" y="4693647"/>
                <a:ext cx="1697331" cy="246221"/>
              </a:xfrm>
              <a:prstGeom prst="rect">
                <a:avLst/>
              </a:prstGeom>
              <a:noFill/>
            </p:spPr>
            <p:txBody>
              <a:bodyPr wrap="square" rtlCol="0">
                <a:spAutoFit/>
              </a:bodyPr>
              <a:lstStyle/>
              <a:p>
                <a:pPr algn="ctr"/>
                <a:r>
                  <a:rPr kumimoji="1" lang="en-US" altLang="ja-JP" sz="1000" dirty="0" smtClean="0"/>
                  <a:t>Intensity  (cps)</a:t>
                </a:r>
                <a:endParaRPr kumimoji="1" lang="ja-JP" altLang="en-US" sz="1000" dirty="0"/>
              </a:p>
            </p:txBody>
          </p:sp>
        </p:grpSp>
      </p:grpSp>
    </p:spTree>
    <p:extLst>
      <p:ext uri="{BB962C8B-B14F-4D97-AF65-F5344CB8AC3E}">
        <p14:creationId xmlns:p14="http://schemas.microsoft.com/office/powerpoint/2010/main" val="2947977847"/>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076" name="テキスト ボックス 12"/>
          <p:cNvSpPr txBox="1">
            <a:spLocks noChangeArrowheads="1"/>
          </p:cNvSpPr>
          <p:nvPr/>
        </p:nvSpPr>
        <p:spPr bwMode="auto">
          <a:xfrm>
            <a:off x="635664" y="1484784"/>
            <a:ext cx="7893942" cy="70788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Char char="•"/>
              <a:defRPr kumimoji="1" sz="3200">
                <a:solidFill>
                  <a:schemeClr val="tx1"/>
                </a:solidFill>
                <a:latin typeface="Arial" pitchFamily="34" charset="0"/>
                <a:ea typeface="ＭＳ Ｐゴシック" pitchFamily="50" charset="-128"/>
              </a:defRPr>
            </a:lvl1pPr>
            <a:lvl2pPr marL="742950" indent="-285750" eaLnBrk="0" hangingPunct="0">
              <a:spcBef>
                <a:spcPct val="20000"/>
              </a:spcBef>
              <a:buChar char="–"/>
              <a:defRPr kumimoji="1" sz="2800">
                <a:solidFill>
                  <a:schemeClr val="tx1"/>
                </a:solidFill>
                <a:latin typeface="Arial" pitchFamily="34" charset="0"/>
                <a:ea typeface="ＭＳ Ｐゴシック" pitchFamily="50" charset="-128"/>
              </a:defRPr>
            </a:lvl2pPr>
            <a:lvl3pPr marL="1143000" indent="-228600" eaLnBrk="0" hangingPunct="0">
              <a:spcBef>
                <a:spcPct val="20000"/>
              </a:spcBef>
              <a:buChar char="•"/>
              <a:defRPr kumimoji="1" sz="2400">
                <a:solidFill>
                  <a:schemeClr val="tx1"/>
                </a:solidFill>
                <a:latin typeface="Arial" pitchFamily="34" charset="0"/>
                <a:ea typeface="ＭＳ Ｐゴシック" pitchFamily="50" charset="-128"/>
              </a:defRPr>
            </a:lvl3pPr>
            <a:lvl4pPr marL="1600200" indent="-228600" eaLnBrk="0" hangingPunct="0">
              <a:spcBef>
                <a:spcPct val="20000"/>
              </a:spcBef>
              <a:buChar char="–"/>
              <a:defRPr kumimoji="1" sz="2000">
                <a:solidFill>
                  <a:schemeClr val="tx1"/>
                </a:solidFill>
                <a:latin typeface="Arial" pitchFamily="34" charset="0"/>
                <a:ea typeface="ＭＳ Ｐゴシック" pitchFamily="50" charset="-128"/>
              </a:defRPr>
            </a:lvl4pPr>
            <a:lvl5pPr marL="2057400" indent="-228600" eaLnBrk="0" hangingPunct="0">
              <a:spcBef>
                <a:spcPct val="20000"/>
              </a:spcBef>
              <a:buChar char="»"/>
              <a:defRPr kumimoji="1" sz="2000">
                <a:solidFill>
                  <a:schemeClr val="tx1"/>
                </a:solidFill>
                <a:latin typeface="Arial" pitchFamily="34" charset="0"/>
                <a:ea typeface="ＭＳ Ｐゴシック" pitchFamily="50" charset="-128"/>
              </a:defRPr>
            </a:lvl5pPr>
            <a:lvl6pPr marL="25146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6pPr>
            <a:lvl7pPr marL="29718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7pPr>
            <a:lvl8pPr marL="34290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8pPr>
            <a:lvl9pPr marL="38862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9pPr>
          </a:lstStyle>
          <a:p>
            <a:pPr eaLnBrk="1" hangingPunct="1">
              <a:spcBef>
                <a:spcPct val="0"/>
              </a:spcBef>
              <a:buFontTx/>
              <a:buNone/>
            </a:pPr>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Fe</a:t>
            </a:r>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添加量は</a:t>
            </a:r>
            <a:r>
              <a:rPr lang="en-US" altLang="ja-JP"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3</a:t>
            </a:r>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％以上</a:t>
            </a:r>
            <a:endParaRPr lang="en-US" altLang="ja-JP" sz="2000" b="1"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eaLnBrk="1" hangingPunct="1">
              <a:spcBef>
                <a:spcPct val="0"/>
              </a:spcBef>
              <a:buFontTx/>
              <a:buNone/>
            </a:pPr>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・炭化温度は</a:t>
            </a:r>
            <a:r>
              <a:rPr lang="en-US" altLang="ja-JP"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℃以上、特に反応温度低下には要注意</a:t>
            </a:r>
            <a:endParaRPr lang="ja-JP" altLang="en-US" sz="2000" b="1"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077" name="テキスト ボックス 13"/>
          <p:cNvSpPr txBox="1">
            <a:spLocks noChangeArrowheads="1"/>
          </p:cNvSpPr>
          <p:nvPr/>
        </p:nvSpPr>
        <p:spPr bwMode="auto">
          <a:xfrm>
            <a:off x="341313" y="6037263"/>
            <a:ext cx="8604250" cy="7381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kumimoji="1" sz="3200">
                <a:solidFill>
                  <a:schemeClr val="tx1"/>
                </a:solidFill>
                <a:latin typeface="Arial" pitchFamily="34" charset="0"/>
                <a:ea typeface="ＭＳ Ｐゴシック" pitchFamily="50" charset="-128"/>
              </a:defRPr>
            </a:lvl1pPr>
            <a:lvl2pPr marL="742950" indent="-285750" eaLnBrk="0" hangingPunct="0">
              <a:spcBef>
                <a:spcPct val="20000"/>
              </a:spcBef>
              <a:buChar char="–"/>
              <a:defRPr kumimoji="1" sz="2800">
                <a:solidFill>
                  <a:schemeClr val="tx1"/>
                </a:solidFill>
                <a:latin typeface="Arial" pitchFamily="34" charset="0"/>
                <a:ea typeface="ＭＳ Ｐゴシック" pitchFamily="50" charset="-128"/>
              </a:defRPr>
            </a:lvl2pPr>
            <a:lvl3pPr marL="1143000" indent="-228600" eaLnBrk="0" hangingPunct="0">
              <a:spcBef>
                <a:spcPct val="20000"/>
              </a:spcBef>
              <a:buChar char="•"/>
              <a:defRPr kumimoji="1" sz="2400">
                <a:solidFill>
                  <a:schemeClr val="tx1"/>
                </a:solidFill>
                <a:latin typeface="Arial" pitchFamily="34" charset="0"/>
                <a:ea typeface="ＭＳ Ｐゴシック" pitchFamily="50" charset="-128"/>
              </a:defRPr>
            </a:lvl3pPr>
            <a:lvl4pPr marL="1600200" indent="-228600" eaLnBrk="0" hangingPunct="0">
              <a:spcBef>
                <a:spcPct val="20000"/>
              </a:spcBef>
              <a:buChar char="–"/>
              <a:defRPr kumimoji="1" sz="2000">
                <a:solidFill>
                  <a:schemeClr val="tx1"/>
                </a:solidFill>
                <a:latin typeface="Arial" pitchFamily="34" charset="0"/>
                <a:ea typeface="ＭＳ Ｐゴシック" pitchFamily="50" charset="-128"/>
              </a:defRPr>
            </a:lvl4pPr>
            <a:lvl5pPr marL="2057400" indent="-228600" eaLnBrk="0" hangingPunct="0">
              <a:spcBef>
                <a:spcPct val="20000"/>
              </a:spcBef>
              <a:buChar char="»"/>
              <a:defRPr kumimoji="1" sz="2000">
                <a:solidFill>
                  <a:schemeClr val="tx1"/>
                </a:solidFill>
                <a:latin typeface="Arial" pitchFamily="34" charset="0"/>
                <a:ea typeface="ＭＳ Ｐゴシック" pitchFamily="50" charset="-128"/>
              </a:defRPr>
            </a:lvl5pPr>
            <a:lvl6pPr marL="25146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6pPr>
            <a:lvl7pPr marL="29718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7pPr>
            <a:lvl8pPr marL="34290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8pPr>
            <a:lvl9pPr marL="38862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9pPr>
          </a:lstStyle>
          <a:p>
            <a:pPr marL="180975" indent="-180975" eaLnBrk="1" hangingPunct="1">
              <a:spcBef>
                <a:spcPct val="0"/>
              </a:spcBef>
              <a:buFontTx/>
              <a:buNone/>
            </a:pP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・ベースラインの比較から</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GSCs</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生成量は添加量が多いほど炭化温度が高いほど多いと推定されるが、従来通り</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Fe3%850℃</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でも十分と考えられる。ただし反応温度の低下</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は</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GSCs</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生成を低下させる。</a:t>
            </a: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eaLnBrk="1" hangingPunct="1">
              <a:spcBef>
                <a:spcPct val="0"/>
              </a:spcBef>
              <a:buFontTx/>
              <a:buNone/>
            </a:pP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900℃</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炭化でのシェル径</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はやや小さく</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なると</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推定される。</a:t>
            </a:r>
            <a:endPar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078" name="テキスト ボックス 1"/>
          <p:cNvSpPr txBox="1">
            <a:spLocks noChangeArrowheads="1"/>
          </p:cNvSpPr>
          <p:nvPr/>
        </p:nvSpPr>
        <p:spPr bwMode="auto">
          <a:xfrm>
            <a:off x="540587" y="2699628"/>
            <a:ext cx="3475122" cy="36933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kumimoji="1">
                <a:solidFill>
                  <a:schemeClr val="tx1"/>
                </a:solidFill>
                <a:latin typeface="Arial" pitchFamily="34" charset="0"/>
                <a:ea typeface="ＭＳ Ｐゴシック" pitchFamily="50" charset="-128"/>
              </a:defRPr>
            </a:lvl1pPr>
            <a:lvl2pPr marL="742950" indent="-285750" eaLnBrk="0" hangingPunct="0">
              <a:defRPr kumimoji="1">
                <a:solidFill>
                  <a:schemeClr val="tx1"/>
                </a:solidFill>
                <a:latin typeface="Arial" pitchFamily="34" charset="0"/>
                <a:ea typeface="ＭＳ Ｐゴシック" pitchFamily="50" charset="-128"/>
              </a:defRPr>
            </a:lvl2pPr>
            <a:lvl3pPr marL="1143000" indent="-228600" eaLnBrk="0" hangingPunct="0">
              <a:defRPr kumimoji="1">
                <a:solidFill>
                  <a:schemeClr val="tx1"/>
                </a:solidFill>
                <a:latin typeface="Arial" pitchFamily="34" charset="0"/>
                <a:ea typeface="ＭＳ Ｐゴシック" pitchFamily="50" charset="-128"/>
              </a:defRPr>
            </a:lvl3pPr>
            <a:lvl4pPr marL="1600200" indent="-228600" eaLnBrk="0" hangingPunct="0">
              <a:defRPr kumimoji="1">
                <a:solidFill>
                  <a:schemeClr val="tx1"/>
                </a:solidFill>
                <a:latin typeface="Arial" pitchFamily="34" charset="0"/>
                <a:ea typeface="ＭＳ Ｐゴシック" pitchFamily="50" charset="-128"/>
              </a:defRPr>
            </a:lvl4pPr>
            <a:lvl5pPr marL="2057400" indent="-228600" eaLnBrk="0" hangingPunct="0">
              <a:defRPr kumimoji="1">
                <a:solidFill>
                  <a:schemeClr val="tx1"/>
                </a:solidFill>
                <a:latin typeface="Arial" pitchFamily="34" charset="0"/>
                <a:ea typeface="ＭＳ Ｐゴシック" pitchFamily="50" charset="-128"/>
              </a:defRPr>
            </a:lvl5pPr>
            <a:lvl6pPr marL="2514600" indent="-228600" eaLnBrk="0" fontAlgn="base" hangingPunct="0">
              <a:spcBef>
                <a:spcPct val="0"/>
              </a:spcBef>
              <a:spcAft>
                <a:spcPct val="0"/>
              </a:spcAft>
              <a:defRPr kumimoji="1">
                <a:solidFill>
                  <a:schemeClr val="tx1"/>
                </a:solidFill>
                <a:latin typeface="Arial" pitchFamily="34" charset="0"/>
                <a:ea typeface="ＭＳ Ｐゴシック" pitchFamily="50" charset="-128"/>
              </a:defRPr>
            </a:lvl6pPr>
            <a:lvl7pPr marL="2971800" indent="-228600" eaLnBrk="0" fontAlgn="base" hangingPunct="0">
              <a:spcBef>
                <a:spcPct val="0"/>
              </a:spcBef>
              <a:spcAft>
                <a:spcPct val="0"/>
              </a:spcAft>
              <a:defRPr kumimoji="1">
                <a:solidFill>
                  <a:schemeClr val="tx1"/>
                </a:solidFill>
                <a:latin typeface="Arial" pitchFamily="34" charset="0"/>
                <a:ea typeface="ＭＳ Ｐゴシック" pitchFamily="50" charset="-128"/>
              </a:defRPr>
            </a:lvl7pPr>
            <a:lvl8pPr marL="3429000" indent="-228600" eaLnBrk="0" fontAlgn="base" hangingPunct="0">
              <a:spcBef>
                <a:spcPct val="0"/>
              </a:spcBef>
              <a:spcAft>
                <a:spcPct val="0"/>
              </a:spcAft>
              <a:defRPr kumimoji="1">
                <a:solidFill>
                  <a:schemeClr val="tx1"/>
                </a:solidFill>
                <a:latin typeface="Arial" pitchFamily="34" charset="0"/>
                <a:ea typeface="ＭＳ Ｐゴシック" pitchFamily="50" charset="-128"/>
              </a:defRPr>
            </a:lvl8pPr>
            <a:lvl9pPr marL="3886200" indent="-228600" eaLnBrk="0" fontAlgn="base" hangingPunct="0">
              <a:spcBef>
                <a:spcPct val="0"/>
              </a:spcBef>
              <a:spcAft>
                <a:spcPct val="0"/>
              </a:spcAft>
              <a:defRPr kumimoji="1">
                <a:solidFill>
                  <a:schemeClr val="tx1"/>
                </a:solidFill>
                <a:latin typeface="Arial" pitchFamily="34" charset="0"/>
                <a:ea typeface="ＭＳ Ｐゴシック" pitchFamily="50" charset="-128"/>
              </a:defRPr>
            </a:lvl9pPr>
          </a:lstStyle>
          <a:p>
            <a:pPr algn="ctr" eaLnBrk="1" hangingPunct="1"/>
            <a:r>
              <a:rPr lang="en-US" altLang="ja-JP" b="1" dirty="0" smtClean="0">
                <a:latin typeface="Arial Unicode MS" panose="020B0604020202020204" pitchFamily="50" charset="-128"/>
                <a:ea typeface="Arial Unicode MS" panose="020B0604020202020204" pitchFamily="50" charset="-128"/>
                <a:cs typeface="Arial Unicode MS" panose="020B0604020202020204" pitchFamily="50" charset="-128"/>
              </a:rPr>
              <a:t>Fe</a:t>
            </a:r>
            <a:r>
              <a:rPr lang="ja-JP" altLang="en-US" b="1" dirty="0">
                <a:latin typeface="Arial Unicode MS" panose="020B0604020202020204" pitchFamily="50" charset="-128"/>
                <a:ea typeface="Arial Unicode MS" panose="020B0604020202020204" pitchFamily="50" charset="-128"/>
                <a:cs typeface="Arial Unicode MS" panose="020B0604020202020204" pitchFamily="50" charset="-128"/>
              </a:rPr>
              <a:t>添加量の</a:t>
            </a:r>
            <a:r>
              <a:rPr lang="ja-JP" altLang="en-US" b="1" dirty="0" smtClean="0">
                <a:latin typeface="Arial Unicode MS" panose="020B0604020202020204" pitchFamily="50" charset="-128"/>
                <a:ea typeface="Arial Unicode MS" panose="020B0604020202020204" pitchFamily="50" charset="-128"/>
                <a:cs typeface="Arial Unicode MS" panose="020B0604020202020204" pitchFamily="50" charset="-128"/>
              </a:rPr>
              <a:t>影響</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rPr>
              <a:t>炭化温度</a:t>
            </a:r>
            <a:r>
              <a:rPr lang="en-US" altLang="ja-JP" sz="1400" b="1" dirty="0">
                <a:latin typeface="Arial Unicode MS" panose="020B0604020202020204" pitchFamily="50" charset="-128"/>
                <a:ea typeface="Arial Unicode MS" panose="020B0604020202020204" pitchFamily="50" charset="-128"/>
                <a:cs typeface="Arial Unicode MS" panose="020B0604020202020204" pitchFamily="50" charset="-128"/>
              </a:rPr>
              <a:t>850℃</a:t>
            </a:r>
            <a:r>
              <a:rPr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rPr>
              <a:t>）</a:t>
            </a:r>
          </a:p>
        </p:txBody>
      </p:sp>
      <p:sp>
        <p:nvSpPr>
          <p:cNvPr id="3079" name="テキスト ボックス 14"/>
          <p:cNvSpPr txBox="1">
            <a:spLocks noChangeArrowheads="1"/>
          </p:cNvSpPr>
          <p:nvPr/>
        </p:nvSpPr>
        <p:spPr bwMode="auto">
          <a:xfrm>
            <a:off x="5148064" y="2699628"/>
            <a:ext cx="3283662" cy="369332"/>
          </a:xfrm>
          <a:prstGeom prst="rect">
            <a:avLst/>
          </a:prstGeom>
          <a:noFill/>
          <a:ln w="9525">
            <a:noFill/>
            <a:miter lim="800000"/>
            <a:headEnd/>
            <a:tailEnd/>
          </a:ln>
          <a:extLst>
            <a:ext uri="{909E8E84-426E-40DD-AFC4-6F175D3DCCD1}">
              <a14:hiddenFill xmlns:a14="http://schemas.microsoft.com/office/drawing/2010/main">
                <a:solidFill>
                  <a:srgbClr val="FFFFFF"/>
                </a:solidFill>
              </a14:hiddenFill>
            </a:ext>
          </a:extLst>
        </p:spPr>
        <p:txBody>
          <a:bodyPr wrap="square">
            <a:spAutoFit/>
          </a:bodyPr>
          <a:lstStyle>
            <a:lvl1pPr eaLnBrk="0" hangingPunct="0">
              <a:defRPr kumimoji="1">
                <a:solidFill>
                  <a:schemeClr val="tx1"/>
                </a:solidFill>
                <a:latin typeface="Arial" pitchFamily="34" charset="0"/>
                <a:ea typeface="ＭＳ Ｐゴシック" pitchFamily="50" charset="-128"/>
              </a:defRPr>
            </a:lvl1pPr>
            <a:lvl2pPr marL="742950" indent="-285750" eaLnBrk="0" hangingPunct="0">
              <a:defRPr kumimoji="1">
                <a:solidFill>
                  <a:schemeClr val="tx1"/>
                </a:solidFill>
                <a:latin typeface="Arial" pitchFamily="34" charset="0"/>
                <a:ea typeface="ＭＳ Ｐゴシック" pitchFamily="50" charset="-128"/>
              </a:defRPr>
            </a:lvl2pPr>
            <a:lvl3pPr marL="1143000" indent="-228600" eaLnBrk="0" hangingPunct="0">
              <a:defRPr kumimoji="1">
                <a:solidFill>
                  <a:schemeClr val="tx1"/>
                </a:solidFill>
                <a:latin typeface="Arial" pitchFamily="34" charset="0"/>
                <a:ea typeface="ＭＳ Ｐゴシック" pitchFamily="50" charset="-128"/>
              </a:defRPr>
            </a:lvl3pPr>
            <a:lvl4pPr marL="1600200" indent="-228600" eaLnBrk="0" hangingPunct="0">
              <a:defRPr kumimoji="1">
                <a:solidFill>
                  <a:schemeClr val="tx1"/>
                </a:solidFill>
                <a:latin typeface="Arial" pitchFamily="34" charset="0"/>
                <a:ea typeface="ＭＳ Ｐゴシック" pitchFamily="50" charset="-128"/>
              </a:defRPr>
            </a:lvl4pPr>
            <a:lvl5pPr marL="2057400" indent="-228600" eaLnBrk="0" hangingPunct="0">
              <a:defRPr kumimoji="1">
                <a:solidFill>
                  <a:schemeClr val="tx1"/>
                </a:solidFill>
                <a:latin typeface="Arial" pitchFamily="34" charset="0"/>
                <a:ea typeface="ＭＳ Ｐゴシック" pitchFamily="50" charset="-128"/>
              </a:defRPr>
            </a:lvl5pPr>
            <a:lvl6pPr marL="2514600" indent="-228600" eaLnBrk="0" fontAlgn="base" hangingPunct="0">
              <a:spcBef>
                <a:spcPct val="0"/>
              </a:spcBef>
              <a:spcAft>
                <a:spcPct val="0"/>
              </a:spcAft>
              <a:defRPr kumimoji="1">
                <a:solidFill>
                  <a:schemeClr val="tx1"/>
                </a:solidFill>
                <a:latin typeface="Arial" pitchFamily="34" charset="0"/>
                <a:ea typeface="ＭＳ Ｐゴシック" pitchFamily="50" charset="-128"/>
              </a:defRPr>
            </a:lvl6pPr>
            <a:lvl7pPr marL="2971800" indent="-228600" eaLnBrk="0" fontAlgn="base" hangingPunct="0">
              <a:spcBef>
                <a:spcPct val="0"/>
              </a:spcBef>
              <a:spcAft>
                <a:spcPct val="0"/>
              </a:spcAft>
              <a:defRPr kumimoji="1">
                <a:solidFill>
                  <a:schemeClr val="tx1"/>
                </a:solidFill>
                <a:latin typeface="Arial" pitchFamily="34" charset="0"/>
                <a:ea typeface="ＭＳ Ｐゴシック" pitchFamily="50" charset="-128"/>
              </a:defRPr>
            </a:lvl7pPr>
            <a:lvl8pPr marL="3429000" indent="-228600" eaLnBrk="0" fontAlgn="base" hangingPunct="0">
              <a:spcBef>
                <a:spcPct val="0"/>
              </a:spcBef>
              <a:spcAft>
                <a:spcPct val="0"/>
              </a:spcAft>
              <a:defRPr kumimoji="1">
                <a:solidFill>
                  <a:schemeClr val="tx1"/>
                </a:solidFill>
                <a:latin typeface="Arial" pitchFamily="34" charset="0"/>
                <a:ea typeface="ＭＳ Ｐゴシック" pitchFamily="50" charset="-128"/>
              </a:defRPr>
            </a:lvl8pPr>
            <a:lvl9pPr marL="3886200" indent="-228600" eaLnBrk="0" fontAlgn="base" hangingPunct="0">
              <a:spcBef>
                <a:spcPct val="0"/>
              </a:spcBef>
              <a:spcAft>
                <a:spcPct val="0"/>
              </a:spcAft>
              <a:defRPr kumimoji="1">
                <a:solidFill>
                  <a:schemeClr val="tx1"/>
                </a:solidFill>
                <a:latin typeface="Arial" pitchFamily="34" charset="0"/>
                <a:ea typeface="ＭＳ Ｐゴシック" pitchFamily="50" charset="-128"/>
              </a:defRPr>
            </a:lvl9pPr>
          </a:lstStyle>
          <a:p>
            <a:pPr algn="ctr" eaLnBrk="1" hangingPunct="1"/>
            <a:r>
              <a:rPr lang="ja-JP" altLang="en-US" b="1" dirty="0">
                <a:latin typeface="Arial Unicode MS" panose="020B0604020202020204" pitchFamily="50" charset="-128"/>
                <a:ea typeface="Arial Unicode MS" panose="020B0604020202020204" pitchFamily="50" charset="-128"/>
                <a:cs typeface="Arial Unicode MS" panose="020B0604020202020204" pitchFamily="50" charset="-128"/>
              </a:rPr>
              <a:t>炭化温度の</a:t>
            </a:r>
            <a:r>
              <a:rPr lang="ja-JP" altLang="en-US" b="1" dirty="0" smtClean="0">
                <a:latin typeface="Arial Unicode MS" panose="020B0604020202020204" pitchFamily="50" charset="-128"/>
                <a:ea typeface="Arial Unicode MS" panose="020B0604020202020204" pitchFamily="50" charset="-128"/>
                <a:cs typeface="Arial Unicode MS" panose="020B0604020202020204" pitchFamily="50" charset="-128"/>
              </a:rPr>
              <a:t>影響</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400" b="1" dirty="0">
                <a:latin typeface="Arial Unicode MS" panose="020B0604020202020204" pitchFamily="50" charset="-128"/>
                <a:ea typeface="Arial Unicode MS" panose="020B0604020202020204" pitchFamily="50" charset="-128"/>
                <a:cs typeface="Arial Unicode MS" panose="020B0604020202020204" pitchFamily="50" charset="-128"/>
              </a:rPr>
              <a:t>Fe</a:t>
            </a:r>
            <a:r>
              <a:rPr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rPr>
              <a:t>添加量３％）</a:t>
            </a:r>
          </a:p>
        </p:txBody>
      </p:sp>
      <p:sp>
        <p:nvSpPr>
          <p:cNvPr id="3" name="正方形/長方形 2"/>
          <p:cNvSpPr/>
          <p:nvPr/>
        </p:nvSpPr>
        <p:spPr>
          <a:xfrm>
            <a:off x="1606525" y="2267580"/>
            <a:ext cx="5674232" cy="369332"/>
          </a:xfrm>
          <a:prstGeom prst="rect">
            <a:avLst/>
          </a:prstGeom>
        </p:spPr>
        <p:txBody>
          <a:bodyPr wrap="square">
            <a:spAutoFit/>
          </a:bodyPr>
          <a:lstStyle/>
          <a:p>
            <a:pPr>
              <a:spcBef>
                <a:spcPct val="0"/>
              </a:spcBef>
            </a:pPr>
            <a:r>
              <a:rPr lang="ja-JP" altLang="en-US" b="1" dirty="0">
                <a:solidFill>
                  <a:srgbClr val="0070C0"/>
                </a:solidFill>
                <a:latin typeface="Arial Unicode MS" panose="020B0604020202020204" pitchFamily="50" charset="-128"/>
                <a:ea typeface="Arial Unicode MS" panose="020B0604020202020204" pitchFamily="50" charset="-128"/>
                <a:cs typeface="Arial Unicode MS" panose="020B0604020202020204" pitchFamily="50" charset="-128"/>
              </a:rPr>
              <a:t>一段炭化法（室温から</a:t>
            </a:r>
            <a:r>
              <a:rPr lang="en-US" altLang="ja-JP" b="1" dirty="0">
                <a:solidFill>
                  <a:srgbClr val="0070C0"/>
                </a:solidFill>
                <a:latin typeface="Arial Unicode MS" panose="020B0604020202020204" pitchFamily="50" charset="-128"/>
                <a:ea typeface="Arial Unicode MS" panose="020B0604020202020204" pitchFamily="50" charset="-128"/>
                <a:cs typeface="Arial Unicode MS" panose="020B0604020202020204" pitchFamily="50" charset="-128"/>
              </a:rPr>
              <a:t>800</a:t>
            </a:r>
            <a:r>
              <a:rPr lang="ja-JP" altLang="en-US" b="1" dirty="0">
                <a:solidFill>
                  <a:srgbClr val="0070C0"/>
                </a:solidFill>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b="1" dirty="0">
                <a:solidFill>
                  <a:srgbClr val="0070C0"/>
                </a:solidFill>
                <a:latin typeface="Arial Unicode MS" panose="020B0604020202020204" pitchFamily="50" charset="-128"/>
                <a:ea typeface="Arial Unicode MS" panose="020B0604020202020204" pitchFamily="50" charset="-128"/>
                <a:cs typeface="Arial Unicode MS" panose="020B0604020202020204" pitchFamily="50" charset="-128"/>
              </a:rPr>
              <a:t>900℃</a:t>
            </a:r>
            <a:r>
              <a:rPr lang="ja-JP" altLang="en-US" b="1" dirty="0" err="1">
                <a:solidFill>
                  <a:srgbClr val="0070C0"/>
                </a:solidFill>
                <a:latin typeface="Arial Unicode MS" panose="020B0604020202020204" pitchFamily="50" charset="-128"/>
                <a:ea typeface="Arial Unicode MS" panose="020B0604020202020204" pitchFamily="50" charset="-128"/>
                <a:cs typeface="Arial Unicode MS" panose="020B0604020202020204" pitchFamily="50" charset="-128"/>
              </a:rPr>
              <a:t>に昇</a:t>
            </a:r>
            <a:r>
              <a:rPr lang="ja-JP" altLang="en-US" b="1" dirty="0">
                <a:solidFill>
                  <a:srgbClr val="0070C0"/>
                </a:solidFill>
                <a:latin typeface="Arial Unicode MS" panose="020B0604020202020204" pitchFamily="50" charset="-128"/>
                <a:ea typeface="Arial Unicode MS" panose="020B0604020202020204" pitchFamily="50" charset="-128"/>
                <a:cs typeface="Arial Unicode MS" panose="020B0604020202020204" pitchFamily="50" charset="-128"/>
              </a:rPr>
              <a:t>温）で</a:t>
            </a:r>
            <a:r>
              <a:rPr lang="ja-JP" altLang="en-US" b="1" dirty="0" smtClean="0">
                <a:solidFill>
                  <a:srgbClr val="0070C0"/>
                </a:solidFill>
                <a:latin typeface="Arial Unicode MS" panose="020B0604020202020204" pitchFamily="50" charset="-128"/>
                <a:ea typeface="Arial Unicode MS" panose="020B0604020202020204" pitchFamily="50" charset="-128"/>
                <a:cs typeface="Arial Unicode MS" panose="020B0604020202020204" pitchFamily="50" charset="-128"/>
              </a:rPr>
              <a:t>の検討</a:t>
            </a:r>
            <a:endParaRPr lang="ja-JP" altLang="en-US" b="1" dirty="0">
              <a:solidFill>
                <a:srgbClr val="0070C0"/>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 name="正方形/長方形 3"/>
          <p:cNvSpPr/>
          <p:nvPr/>
        </p:nvSpPr>
        <p:spPr>
          <a:xfrm>
            <a:off x="95697" y="2267580"/>
            <a:ext cx="8945563" cy="4507870"/>
          </a:xfrm>
          <a:prstGeom prst="rect">
            <a:avLst/>
          </a:prstGeom>
          <a:noFill/>
          <a:ln w="31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5" name="テキスト ボックス 4"/>
          <p:cNvSpPr txBox="1"/>
          <p:nvPr/>
        </p:nvSpPr>
        <p:spPr>
          <a:xfrm>
            <a:off x="323529" y="735087"/>
            <a:ext cx="3888432" cy="461665"/>
          </a:xfrm>
          <a:prstGeom prst="rect">
            <a:avLst/>
          </a:prstGeom>
          <a:noFill/>
          <a:ln>
            <a:solidFill>
              <a:schemeClr val="tx1"/>
            </a:solidFill>
          </a:ln>
        </p:spPr>
        <p:txBody>
          <a:bodyPr wrap="square" rtlCol="0">
            <a:spAutoFit/>
          </a:bodyPr>
          <a:lstStyle/>
          <a:p>
            <a:r>
              <a:rPr kumimoji="1" lang="en-US" altLang="ja-JP" sz="2400" b="1" dirty="0" smtClean="0">
                <a:latin typeface="Arial Unicode MS" panose="020B0604020202020204" pitchFamily="50" charset="-128"/>
                <a:ea typeface="Arial Unicode MS" panose="020B0604020202020204" pitchFamily="50" charset="-128"/>
                <a:cs typeface="Arial Unicode MS" panose="020B0604020202020204" pitchFamily="50" charset="-128"/>
              </a:rPr>
              <a:t>4.1</a:t>
            </a:r>
            <a:r>
              <a:rPr kumimoji="1" lang="ja-JP" altLang="en-US" sz="2400" b="1"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kumimoji="1" lang="en-US" altLang="ja-JP" sz="2400" b="1" dirty="0" smtClean="0">
                <a:latin typeface="Arial Unicode MS" panose="020B0604020202020204" pitchFamily="50" charset="-128"/>
                <a:ea typeface="Arial Unicode MS" panose="020B0604020202020204" pitchFamily="50" charset="-128"/>
                <a:cs typeface="Arial Unicode MS" panose="020B0604020202020204" pitchFamily="50" charset="-128"/>
              </a:rPr>
              <a:t>Fe</a:t>
            </a:r>
            <a:r>
              <a:rPr kumimoji="1" lang="ja-JP" altLang="en-US" sz="2400" b="1" dirty="0" smtClean="0">
                <a:latin typeface="Arial Unicode MS" panose="020B0604020202020204" pitchFamily="50" charset="-128"/>
                <a:ea typeface="Arial Unicode MS" panose="020B0604020202020204" pitchFamily="50" charset="-128"/>
                <a:cs typeface="Arial Unicode MS" panose="020B0604020202020204" pitchFamily="50" charset="-128"/>
              </a:rPr>
              <a:t>添加量と炭化温度</a:t>
            </a:r>
            <a:endParaRPr kumimoji="1" lang="ja-JP" altLang="en-US" sz="2400" b="1"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7" name="正方形/長方形 6"/>
          <p:cNvSpPr/>
          <p:nvPr/>
        </p:nvSpPr>
        <p:spPr>
          <a:xfrm>
            <a:off x="125785" y="85080"/>
            <a:ext cx="4237057" cy="461665"/>
          </a:xfrm>
          <a:prstGeom prst="rect">
            <a:avLst/>
          </a:prstGeom>
          <a:solidFill>
            <a:schemeClr val="tx1"/>
          </a:solidFill>
        </p:spPr>
        <p:txBody>
          <a:bodyPr wrap="none">
            <a:spAutoFit/>
          </a:bodyPr>
          <a:lstStyle/>
          <a:p>
            <a:pPr lvl="0">
              <a:spcBef>
                <a:spcPct val="0"/>
              </a:spcBef>
            </a:pPr>
            <a:r>
              <a:rPr lang="en-US" altLang="ja-JP" sz="2400"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4.</a:t>
            </a:r>
            <a:r>
              <a:rPr lang="ja-JP" altLang="en-US" sz="2400"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2400"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CF-GSCs</a:t>
            </a:r>
            <a:r>
              <a:rPr lang="ja-JP" altLang="en-US" sz="2400"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製造条件の検討</a:t>
            </a:r>
            <a:endParaRPr lang="en-US" altLang="ja-JP" sz="2400"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nvGrpSpPr>
          <p:cNvPr id="8" name="グループ化 7"/>
          <p:cNvGrpSpPr/>
          <p:nvPr/>
        </p:nvGrpSpPr>
        <p:grpSpPr>
          <a:xfrm>
            <a:off x="31249" y="2970904"/>
            <a:ext cx="8645208" cy="2979045"/>
            <a:chOff x="31249" y="2970904"/>
            <a:chExt cx="8645208" cy="2979045"/>
          </a:xfrm>
        </p:grpSpPr>
        <p:grpSp>
          <p:nvGrpSpPr>
            <p:cNvPr id="2" name="グループ化 1"/>
            <p:cNvGrpSpPr/>
            <p:nvPr/>
          </p:nvGrpSpPr>
          <p:grpSpPr>
            <a:xfrm>
              <a:off x="179389" y="2970904"/>
              <a:ext cx="8497068" cy="2979045"/>
              <a:chOff x="179388" y="1206500"/>
              <a:chExt cx="8893175" cy="4743450"/>
            </a:xfrm>
          </p:grpSpPr>
          <p:grpSp>
            <p:nvGrpSpPr>
              <p:cNvPr id="3074" name="グループ化 4"/>
              <p:cNvGrpSpPr>
                <a:grpSpLocks/>
              </p:cNvGrpSpPr>
              <p:nvPr/>
            </p:nvGrpSpPr>
            <p:grpSpPr bwMode="auto">
              <a:xfrm>
                <a:off x="179388" y="1217613"/>
                <a:ext cx="4464050" cy="4732337"/>
                <a:chOff x="179512" y="641558"/>
                <a:chExt cx="4756012" cy="4731658"/>
              </a:xfrm>
            </p:grpSpPr>
            <p:pic>
              <p:nvPicPr>
                <p:cNvPr id="3084" name="Picture 4"/>
                <p:cNvPicPr>
                  <a:picLocks noChangeAspect="1" noChangeArrowheads="1"/>
                </p:cNvPicPr>
                <p:nvPr/>
              </p:nvPicPr>
              <p:blipFill>
                <a:blip r:embed="rId2">
                  <a:extLst>
                    <a:ext uri="{28A0092B-C50C-407E-A947-70E740481C1C}">
                      <a14:useLocalDpi xmlns:a14="http://schemas.microsoft.com/office/drawing/2010/main" val="0"/>
                    </a:ext>
                  </a:extLst>
                </a:blip>
                <a:srcRect l="1547" t="11749" r="13689" b="23567"/>
                <a:stretch>
                  <a:fillRect/>
                </a:stretch>
              </p:blipFill>
              <p:spPr bwMode="auto">
                <a:xfrm>
                  <a:off x="179512" y="641558"/>
                  <a:ext cx="4680521" cy="4731658"/>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3085" name="テキスト ボックス 1"/>
                <p:cNvSpPr txBox="1">
                  <a:spLocks noChangeArrowheads="1"/>
                </p:cNvSpPr>
                <p:nvPr/>
              </p:nvSpPr>
              <p:spPr bwMode="auto">
                <a:xfrm>
                  <a:off x="3724164" y="4111112"/>
                  <a:ext cx="1211360" cy="46166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kumimoji="1" sz="3200">
                      <a:solidFill>
                        <a:schemeClr val="tx1"/>
                      </a:solidFill>
                      <a:latin typeface="Arial" pitchFamily="34" charset="0"/>
                      <a:ea typeface="ＭＳ Ｐゴシック" pitchFamily="50" charset="-128"/>
                    </a:defRPr>
                  </a:lvl1pPr>
                  <a:lvl2pPr marL="742950" indent="-285750" eaLnBrk="0" hangingPunct="0">
                    <a:spcBef>
                      <a:spcPct val="20000"/>
                    </a:spcBef>
                    <a:buChar char="–"/>
                    <a:defRPr kumimoji="1" sz="2800">
                      <a:solidFill>
                        <a:schemeClr val="tx1"/>
                      </a:solidFill>
                      <a:latin typeface="Arial" pitchFamily="34" charset="0"/>
                      <a:ea typeface="ＭＳ Ｐゴシック" pitchFamily="50" charset="-128"/>
                    </a:defRPr>
                  </a:lvl2pPr>
                  <a:lvl3pPr marL="1143000" indent="-228600" eaLnBrk="0" hangingPunct="0">
                    <a:spcBef>
                      <a:spcPct val="20000"/>
                    </a:spcBef>
                    <a:buChar char="•"/>
                    <a:defRPr kumimoji="1" sz="2400">
                      <a:solidFill>
                        <a:schemeClr val="tx1"/>
                      </a:solidFill>
                      <a:latin typeface="Arial" pitchFamily="34" charset="0"/>
                      <a:ea typeface="ＭＳ Ｐゴシック" pitchFamily="50" charset="-128"/>
                    </a:defRPr>
                  </a:lvl3pPr>
                  <a:lvl4pPr marL="1600200" indent="-228600" eaLnBrk="0" hangingPunct="0">
                    <a:spcBef>
                      <a:spcPct val="20000"/>
                    </a:spcBef>
                    <a:buChar char="–"/>
                    <a:defRPr kumimoji="1" sz="2000">
                      <a:solidFill>
                        <a:schemeClr val="tx1"/>
                      </a:solidFill>
                      <a:latin typeface="Arial" pitchFamily="34" charset="0"/>
                      <a:ea typeface="ＭＳ Ｐゴシック" pitchFamily="50" charset="-128"/>
                    </a:defRPr>
                  </a:lvl4pPr>
                  <a:lvl5pPr marL="2057400" indent="-228600" eaLnBrk="0" hangingPunct="0">
                    <a:spcBef>
                      <a:spcPct val="20000"/>
                    </a:spcBef>
                    <a:buChar char="»"/>
                    <a:defRPr kumimoji="1" sz="2000">
                      <a:solidFill>
                        <a:schemeClr val="tx1"/>
                      </a:solidFill>
                      <a:latin typeface="Arial" pitchFamily="34" charset="0"/>
                      <a:ea typeface="ＭＳ Ｐゴシック" pitchFamily="50" charset="-128"/>
                    </a:defRPr>
                  </a:lvl5pPr>
                  <a:lvl6pPr marL="25146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6pPr>
                  <a:lvl7pPr marL="29718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7pPr>
                  <a:lvl8pPr marL="34290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8pPr>
                  <a:lvl9pPr marL="38862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9pPr>
                </a:lstStyle>
                <a:p>
                  <a:pPr eaLnBrk="1" hangingPunct="1">
                    <a:spcBef>
                      <a:spcPct val="0"/>
                    </a:spcBef>
                    <a:buFontTx/>
                    <a:buNone/>
                  </a:pPr>
                  <a:r>
                    <a:rPr lang="en-US" altLang="ja-JP" sz="1200" dirty="0"/>
                    <a:t>Fe2%850</a:t>
                  </a:r>
                </a:p>
                <a:p>
                  <a:pPr eaLnBrk="1" hangingPunct="1">
                    <a:spcBef>
                      <a:spcPct val="0"/>
                    </a:spcBef>
                    <a:buFontTx/>
                    <a:buNone/>
                  </a:pPr>
                  <a:r>
                    <a:rPr lang="en-US" altLang="ja-JP" sz="1200" dirty="0"/>
                    <a:t>CF-GSCs</a:t>
                  </a:r>
                  <a:endParaRPr lang="ja-JP" altLang="en-US" sz="1200" dirty="0"/>
                </a:p>
              </p:txBody>
            </p:sp>
            <p:sp>
              <p:nvSpPr>
                <p:cNvPr id="3086" name="テキスト ボックス 5"/>
                <p:cNvSpPr txBox="1">
                  <a:spLocks noChangeArrowheads="1"/>
                </p:cNvSpPr>
                <p:nvPr/>
              </p:nvSpPr>
              <p:spPr bwMode="auto">
                <a:xfrm>
                  <a:off x="3724164" y="3423273"/>
                  <a:ext cx="1211360" cy="46166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kumimoji="1" sz="3200">
                      <a:solidFill>
                        <a:schemeClr val="tx1"/>
                      </a:solidFill>
                      <a:latin typeface="Arial" pitchFamily="34" charset="0"/>
                      <a:ea typeface="ＭＳ Ｐゴシック" pitchFamily="50" charset="-128"/>
                    </a:defRPr>
                  </a:lvl1pPr>
                  <a:lvl2pPr marL="742950" indent="-285750" eaLnBrk="0" hangingPunct="0">
                    <a:spcBef>
                      <a:spcPct val="20000"/>
                    </a:spcBef>
                    <a:buChar char="–"/>
                    <a:defRPr kumimoji="1" sz="2800">
                      <a:solidFill>
                        <a:schemeClr val="tx1"/>
                      </a:solidFill>
                      <a:latin typeface="Arial" pitchFamily="34" charset="0"/>
                      <a:ea typeface="ＭＳ Ｐゴシック" pitchFamily="50" charset="-128"/>
                    </a:defRPr>
                  </a:lvl2pPr>
                  <a:lvl3pPr marL="1143000" indent="-228600" eaLnBrk="0" hangingPunct="0">
                    <a:spcBef>
                      <a:spcPct val="20000"/>
                    </a:spcBef>
                    <a:buChar char="•"/>
                    <a:defRPr kumimoji="1" sz="2400">
                      <a:solidFill>
                        <a:schemeClr val="tx1"/>
                      </a:solidFill>
                      <a:latin typeface="Arial" pitchFamily="34" charset="0"/>
                      <a:ea typeface="ＭＳ Ｐゴシック" pitchFamily="50" charset="-128"/>
                    </a:defRPr>
                  </a:lvl3pPr>
                  <a:lvl4pPr marL="1600200" indent="-228600" eaLnBrk="0" hangingPunct="0">
                    <a:spcBef>
                      <a:spcPct val="20000"/>
                    </a:spcBef>
                    <a:buChar char="–"/>
                    <a:defRPr kumimoji="1" sz="2000">
                      <a:solidFill>
                        <a:schemeClr val="tx1"/>
                      </a:solidFill>
                      <a:latin typeface="Arial" pitchFamily="34" charset="0"/>
                      <a:ea typeface="ＭＳ Ｐゴシック" pitchFamily="50" charset="-128"/>
                    </a:defRPr>
                  </a:lvl4pPr>
                  <a:lvl5pPr marL="2057400" indent="-228600" eaLnBrk="0" hangingPunct="0">
                    <a:spcBef>
                      <a:spcPct val="20000"/>
                    </a:spcBef>
                    <a:buChar char="»"/>
                    <a:defRPr kumimoji="1" sz="2000">
                      <a:solidFill>
                        <a:schemeClr val="tx1"/>
                      </a:solidFill>
                      <a:latin typeface="Arial" pitchFamily="34" charset="0"/>
                      <a:ea typeface="ＭＳ Ｐゴシック" pitchFamily="50" charset="-128"/>
                    </a:defRPr>
                  </a:lvl5pPr>
                  <a:lvl6pPr marL="25146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6pPr>
                  <a:lvl7pPr marL="29718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7pPr>
                  <a:lvl8pPr marL="34290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8pPr>
                  <a:lvl9pPr marL="38862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9pPr>
                </a:lstStyle>
                <a:p>
                  <a:pPr eaLnBrk="1" hangingPunct="1">
                    <a:spcBef>
                      <a:spcPct val="0"/>
                    </a:spcBef>
                    <a:buFontTx/>
                    <a:buNone/>
                  </a:pPr>
                  <a:r>
                    <a:rPr lang="en-US" altLang="ja-JP" sz="1200" dirty="0"/>
                    <a:t>Fe3%850</a:t>
                  </a:r>
                </a:p>
                <a:p>
                  <a:pPr eaLnBrk="1" hangingPunct="1">
                    <a:spcBef>
                      <a:spcPct val="0"/>
                    </a:spcBef>
                    <a:buFontTx/>
                    <a:buNone/>
                  </a:pPr>
                  <a:r>
                    <a:rPr lang="en-US" altLang="ja-JP" sz="1200" dirty="0"/>
                    <a:t>CF-GSCs</a:t>
                  </a:r>
                  <a:endParaRPr lang="ja-JP" altLang="en-US" sz="1200" dirty="0"/>
                </a:p>
              </p:txBody>
            </p:sp>
            <p:sp>
              <p:nvSpPr>
                <p:cNvPr id="3087" name="テキスト ボックス 6"/>
                <p:cNvSpPr txBox="1">
                  <a:spLocks noChangeArrowheads="1"/>
                </p:cNvSpPr>
                <p:nvPr/>
              </p:nvSpPr>
              <p:spPr bwMode="auto">
                <a:xfrm>
                  <a:off x="3724164" y="2735434"/>
                  <a:ext cx="1211360" cy="461666"/>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kumimoji="1" sz="3200">
                      <a:solidFill>
                        <a:schemeClr val="tx1"/>
                      </a:solidFill>
                      <a:latin typeface="Arial" pitchFamily="34" charset="0"/>
                      <a:ea typeface="ＭＳ Ｐゴシック" pitchFamily="50" charset="-128"/>
                    </a:defRPr>
                  </a:lvl1pPr>
                  <a:lvl2pPr marL="742950" indent="-285750" eaLnBrk="0" hangingPunct="0">
                    <a:spcBef>
                      <a:spcPct val="20000"/>
                    </a:spcBef>
                    <a:buChar char="–"/>
                    <a:defRPr kumimoji="1" sz="2800">
                      <a:solidFill>
                        <a:schemeClr val="tx1"/>
                      </a:solidFill>
                      <a:latin typeface="Arial" pitchFamily="34" charset="0"/>
                      <a:ea typeface="ＭＳ Ｐゴシック" pitchFamily="50" charset="-128"/>
                    </a:defRPr>
                  </a:lvl2pPr>
                  <a:lvl3pPr marL="1143000" indent="-228600" eaLnBrk="0" hangingPunct="0">
                    <a:spcBef>
                      <a:spcPct val="20000"/>
                    </a:spcBef>
                    <a:buChar char="•"/>
                    <a:defRPr kumimoji="1" sz="2400">
                      <a:solidFill>
                        <a:schemeClr val="tx1"/>
                      </a:solidFill>
                      <a:latin typeface="Arial" pitchFamily="34" charset="0"/>
                      <a:ea typeface="ＭＳ Ｐゴシック" pitchFamily="50" charset="-128"/>
                    </a:defRPr>
                  </a:lvl3pPr>
                  <a:lvl4pPr marL="1600200" indent="-228600" eaLnBrk="0" hangingPunct="0">
                    <a:spcBef>
                      <a:spcPct val="20000"/>
                    </a:spcBef>
                    <a:buChar char="–"/>
                    <a:defRPr kumimoji="1" sz="2000">
                      <a:solidFill>
                        <a:schemeClr val="tx1"/>
                      </a:solidFill>
                      <a:latin typeface="Arial" pitchFamily="34" charset="0"/>
                      <a:ea typeface="ＭＳ Ｐゴシック" pitchFamily="50" charset="-128"/>
                    </a:defRPr>
                  </a:lvl4pPr>
                  <a:lvl5pPr marL="2057400" indent="-228600" eaLnBrk="0" hangingPunct="0">
                    <a:spcBef>
                      <a:spcPct val="20000"/>
                    </a:spcBef>
                    <a:buChar char="»"/>
                    <a:defRPr kumimoji="1" sz="2000">
                      <a:solidFill>
                        <a:schemeClr val="tx1"/>
                      </a:solidFill>
                      <a:latin typeface="Arial" pitchFamily="34" charset="0"/>
                      <a:ea typeface="ＭＳ Ｐゴシック" pitchFamily="50" charset="-128"/>
                    </a:defRPr>
                  </a:lvl5pPr>
                  <a:lvl6pPr marL="25146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6pPr>
                  <a:lvl7pPr marL="29718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7pPr>
                  <a:lvl8pPr marL="34290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8pPr>
                  <a:lvl9pPr marL="38862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9pPr>
                </a:lstStyle>
                <a:p>
                  <a:pPr eaLnBrk="1" hangingPunct="1">
                    <a:spcBef>
                      <a:spcPct val="0"/>
                    </a:spcBef>
                    <a:buFontTx/>
                    <a:buNone/>
                  </a:pPr>
                  <a:r>
                    <a:rPr lang="en-US" altLang="ja-JP" sz="1200" dirty="0"/>
                    <a:t>Fe5%850</a:t>
                  </a:r>
                </a:p>
                <a:p>
                  <a:pPr eaLnBrk="1" hangingPunct="1">
                    <a:spcBef>
                      <a:spcPct val="0"/>
                    </a:spcBef>
                    <a:buFontTx/>
                    <a:buNone/>
                  </a:pPr>
                  <a:r>
                    <a:rPr lang="en-US" altLang="ja-JP" sz="1200" dirty="0"/>
                    <a:t>CF-GSCs</a:t>
                  </a:r>
                  <a:endParaRPr lang="ja-JP" altLang="en-US" sz="1200" dirty="0"/>
                </a:p>
              </p:txBody>
            </p:sp>
          </p:grpSp>
          <p:grpSp>
            <p:nvGrpSpPr>
              <p:cNvPr id="3075" name="グループ化 8"/>
              <p:cNvGrpSpPr>
                <a:grpSpLocks/>
              </p:cNvGrpSpPr>
              <p:nvPr/>
            </p:nvGrpSpPr>
            <p:grpSpPr bwMode="auto">
              <a:xfrm>
                <a:off x="4787900" y="1206500"/>
                <a:ext cx="4284663" cy="4743450"/>
                <a:chOff x="4860032" y="647700"/>
                <a:chExt cx="4283968" cy="4743450"/>
              </a:xfrm>
            </p:grpSpPr>
            <p:pic>
              <p:nvPicPr>
                <p:cNvPr id="3080" name="Picture 4"/>
                <p:cNvPicPr>
                  <a:picLocks noChangeAspect="1" noChangeArrowheads="1"/>
                </p:cNvPicPr>
                <p:nvPr/>
              </p:nvPicPr>
              <p:blipFill>
                <a:blip r:embed="rId3">
                  <a:extLst>
                    <a:ext uri="{28A0092B-C50C-407E-A947-70E740481C1C}">
                      <a14:useLocalDpi xmlns:a14="http://schemas.microsoft.com/office/drawing/2010/main" val="0"/>
                    </a:ext>
                  </a:extLst>
                </a:blip>
                <a:srcRect l="1563" t="11980" r="12500" b="23177"/>
                <a:stretch>
                  <a:fillRect/>
                </a:stretch>
              </p:blipFill>
              <p:spPr bwMode="auto">
                <a:xfrm>
                  <a:off x="4860032" y="647700"/>
                  <a:ext cx="4283968" cy="47434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3081" name="テキスト ボックス 9"/>
                <p:cNvSpPr txBox="1">
                  <a:spLocks noChangeArrowheads="1"/>
                </p:cNvSpPr>
                <p:nvPr/>
              </p:nvSpPr>
              <p:spPr bwMode="auto">
                <a:xfrm>
                  <a:off x="7683474" y="4014209"/>
                  <a:ext cx="1155451"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kumimoji="1" sz="3200">
                      <a:solidFill>
                        <a:schemeClr val="tx1"/>
                      </a:solidFill>
                      <a:latin typeface="Arial" pitchFamily="34" charset="0"/>
                      <a:ea typeface="ＭＳ Ｐゴシック" pitchFamily="50" charset="-128"/>
                    </a:defRPr>
                  </a:lvl1pPr>
                  <a:lvl2pPr marL="742950" indent="-285750" eaLnBrk="0" hangingPunct="0">
                    <a:spcBef>
                      <a:spcPct val="20000"/>
                    </a:spcBef>
                    <a:buChar char="–"/>
                    <a:defRPr kumimoji="1" sz="2800">
                      <a:solidFill>
                        <a:schemeClr val="tx1"/>
                      </a:solidFill>
                      <a:latin typeface="Arial" pitchFamily="34" charset="0"/>
                      <a:ea typeface="ＭＳ Ｐゴシック" pitchFamily="50" charset="-128"/>
                    </a:defRPr>
                  </a:lvl2pPr>
                  <a:lvl3pPr marL="1143000" indent="-228600" eaLnBrk="0" hangingPunct="0">
                    <a:spcBef>
                      <a:spcPct val="20000"/>
                    </a:spcBef>
                    <a:buChar char="•"/>
                    <a:defRPr kumimoji="1" sz="2400">
                      <a:solidFill>
                        <a:schemeClr val="tx1"/>
                      </a:solidFill>
                      <a:latin typeface="Arial" pitchFamily="34" charset="0"/>
                      <a:ea typeface="ＭＳ Ｐゴシック" pitchFamily="50" charset="-128"/>
                    </a:defRPr>
                  </a:lvl3pPr>
                  <a:lvl4pPr marL="1600200" indent="-228600" eaLnBrk="0" hangingPunct="0">
                    <a:spcBef>
                      <a:spcPct val="20000"/>
                    </a:spcBef>
                    <a:buChar char="–"/>
                    <a:defRPr kumimoji="1" sz="2000">
                      <a:solidFill>
                        <a:schemeClr val="tx1"/>
                      </a:solidFill>
                      <a:latin typeface="Arial" pitchFamily="34" charset="0"/>
                      <a:ea typeface="ＭＳ Ｐゴシック" pitchFamily="50" charset="-128"/>
                    </a:defRPr>
                  </a:lvl4pPr>
                  <a:lvl5pPr marL="2057400" indent="-228600" eaLnBrk="0" hangingPunct="0">
                    <a:spcBef>
                      <a:spcPct val="20000"/>
                    </a:spcBef>
                    <a:buChar char="»"/>
                    <a:defRPr kumimoji="1" sz="2000">
                      <a:solidFill>
                        <a:schemeClr val="tx1"/>
                      </a:solidFill>
                      <a:latin typeface="Arial" pitchFamily="34" charset="0"/>
                      <a:ea typeface="ＭＳ Ｐゴシック" pitchFamily="50" charset="-128"/>
                    </a:defRPr>
                  </a:lvl5pPr>
                  <a:lvl6pPr marL="25146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6pPr>
                  <a:lvl7pPr marL="29718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7pPr>
                  <a:lvl8pPr marL="34290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8pPr>
                  <a:lvl9pPr marL="38862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9pPr>
                </a:lstStyle>
                <a:p>
                  <a:pPr eaLnBrk="1" hangingPunct="1">
                    <a:spcBef>
                      <a:spcPct val="0"/>
                    </a:spcBef>
                    <a:buFontTx/>
                    <a:buNone/>
                  </a:pPr>
                  <a:r>
                    <a:rPr lang="en-US" altLang="ja-JP" sz="1200" dirty="0"/>
                    <a:t>Fe3%800</a:t>
                  </a:r>
                </a:p>
                <a:p>
                  <a:pPr eaLnBrk="1" hangingPunct="1">
                    <a:spcBef>
                      <a:spcPct val="0"/>
                    </a:spcBef>
                    <a:buFontTx/>
                    <a:buNone/>
                  </a:pPr>
                  <a:r>
                    <a:rPr lang="en-US" altLang="ja-JP" sz="1200" dirty="0"/>
                    <a:t>CF-GSCs</a:t>
                  </a:r>
                  <a:endParaRPr lang="ja-JP" altLang="en-US" sz="1200" dirty="0"/>
                </a:p>
              </p:txBody>
            </p:sp>
            <p:sp>
              <p:nvSpPr>
                <p:cNvPr id="3082" name="テキスト ボックス 10"/>
                <p:cNvSpPr txBox="1">
                  <a:spLocks noChangeArrowheads="1"/>
                </p:cNvSpPr>
                <p:nvPr/>
              </p:nvSpPr>
              <p:spPr bwMode="auto">
                <a:xfrm>
                  <a:off x="7683474" y="2867646"/>
                  <a:ext cx="1155451"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kumimoji="1" sz="3200">
                      <a:solidFill>
                        <a:schemeClr val="tx1"/>
                      </a:solidFill>
                      <a:latin typeface="Arial" pitchFamily="34" charset="0"/>
                      <a:ea typeface="ＭＳ Ｐゴシック" pitchFamily="50" charset="-128"/>
                    </a:defRPr>
                  </a:lvl1pPr>
                  <a:lvl2pPr marL="742950" indent="-285750" eaLnBrk="0" hangingPunct="0">
                    <a:spcBef>
                      <a:spcPct val="20000"/>
                    </a:spcBef>
                    <a:buChar char="–"/>
                    <a:defRPr kumimoji="1" sz="2800">
                      <a:solidFill>
                        <a:schemeClr val="tx1"/>
                      </a:solidFill>
                      <a:latin typeface="Arial" pitchFamily="34" charset="0"/>
                      <a:ea typeface="ＭＳ Ｐゴシック" pitchFamily="50" charset="-128"/>
                    </a:defRPr>
                  </a:lvl2pPr>
                  <a:lvl3pPr marL="1143000" indent="-228600" eaLnBrk="0" hangingPunct="0">
                    <a:spcBef>
                      <a:spcPct val="20000"/>
                    </a:spcBef>
                    <a:buChar char="•"/>
                    <a:defRPr kumimoji="1" sz="2400">
                      <a:solidFill>
                        <a:schemeClr val="tx1"/>
                      </a:solidFill>
                      <a:latin typeface="Arial" pitchFamily="34" charset="0"/>
                      <a:ea typeface="ＭＳ Ｐゴシック" pitchFamily="50" charset="-128"/>
                    </a:defRPr>
                  </a:lvl3pPr>
                  <a:lvl4pPr marL="1600200" indent="-228600" eaLnBrk="0" hangingPunct="0">
                    <a:spcBef>
                      <a:spcPct val="20000"/>
                    </a:spcBef>
                    <a:buChar char="–"/>
                    <a:defRPr kumimoji="1" sz="2000">
                      <a:solidFill>
                        <a:schemeClr val="tx1"/>
                      </a:solidFill>
                      <a:latin typeface="Arial" pitchFamily="34" charset="0"/>
                      <a:ea typeface="ＭＳ Ｐゴシック" pitchFamily="50" charset="-128"/>
                    </a:defRPr>
                  </a:lvl4pPr>
                  <a:lvl5pPr marL="2057400" indent="-228600" eaLnBrk="0" hangingPunct="0">
                    <a:spcBef>
                      <a:spcPct val="20000"/>
                    </a:spcBef>
                    <a:buChar char="»"/>
                    <a:defRPr kumimoji="1" sz="2000">
                      <a:solidFill>
                        <a:schemeClr val="tx1"/>
                      </a:solidFill>
                      <a:latin typeface="Arial" pitchFamily="34" charset="0"/>
                      <a:ea typeface="ＭＳ Ｐゴシック" pitchFamily="50" charset="-128"/>
                    </a:defRPr>
                  </a:lvl5pPr>
                  <a:lvl6pPr marL="25146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6pPr>
                  <a:lvl7pPr marL="29718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7pPr>
                  <a:lvl8pPr marL="34290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8pPr>
                  <a:lvl9pPr marL="38862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9pPr>
                </a:lstStyle>
                <a:p>
                  <a:pPr eaLnBrk="1" hangingPunct="1">
                    <a:spcBef>
                      <a:spcPct val="0"/>
                    </a:spcBef>
                    <a:buFontTx/>
                    <a:buNone/>
                  </a:pPr>
                  <a:r>
                    <a:rPr lang="en-US" altLang="ja-JP" sz="1200" dirty="0"/>
                    <a:t>Fe3%850</a:t>
                  </a:r>
                </a:p>
                <a:p>
                  <a:pPr eaLnBrk="1" hangingPunct="1">
                    <a:spcBef>
                      <a:spcPct val="0"/>
                    </a:spcBef>
                    <a:buFontTx/>
                    <a:buNone/>
                  </a:pPr>
                  <a:r>
                    <a:rPr lang="en-US" altLang="ja-JP" sz="1200" dirty="0"/>
                    <a:t>CF-GSCs</a:t>
                  </a:r>
                  <a:endParaRPr lang="ja-JP" altLang="en-US" sz="1200" dirty="0"/>
                </a:p>
              </p:txBody>
            </p:sp>
            <p:sp>
              <p:nvSpPr>
                <p:cNvPr id="3083" name="テキスト ボックス 11"/>
                <p:cNvSpPr txBox="1">
                  <a:spLocks noChangeArrowheads="1"/>
                </p:cNvSpPr>
                <p:nvPr/>
              </p:nvSpPr>
              <p:spPr bwMode="auto">
                <a:xfrm>
                  <a:off x="7681242" y="1950395"/>
                  <a:ext cx="1155451"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spcBef>
                      <a:spcPct val="20000"/>
                    </a:spcBef>
                    <a:buChar char="•"/>
                    <a:defRPr kumimoji="1" sz="3200">
                      <a:solidFill>
                        <a:schemeClr val="tx1"/>
                      </a:solidFill>
                      <a:latin typeface="Arial" pitchFamily="34" charset="0"/>
                      <a:ea typeface="ＭＳ Ｐゴシック" pitchFamily="50" charset="-128"/>
                    </a:defRPr>
                  </a:lvl1pPr>
                  <a:lvl2pPr marL="742950" indent="-285750" eaLnBrk="0" hangingPunct="0">
                    <a:spcBef>
                      <a:spcPct val="20000"/>
                    </a:spcBef>
                    <a:buChar char="–"/>
                    <a:defRPr kumimoji="1" sz="2800">
                      <a:solidFill>
                        <a:schemeClr val="tx1"/>
                      </a:solidFill>
                      <a:latin typeface="Arial" pitchFamily="34" charset="0"/>
                      <a:ea typeface="ＭＳ Ｐゴシック" pitchFamily="50" charset="-128"/>
                    </a:defRPr>
                  </a:lvl2pPr>
                  <a:lvl3pPr marL="1143000" indent="-228600" eaLnBrk="0" hangingPunct="0">
                    <a:spcBef>
                      <a:spcPct val="20000"/>
                    </a:spcBef>
                    <a:buChar char="•"/>
                    <a:defRPr kumimoji="1" sz="2400">
                      <a:solidFill>
                        <a:schemeClr val="tx1"/>
                      </a:solidFill>
                      <a:latin typeface="Arial" pitchFamily="34" charset="0"/>
                      <a:ea typeface="ＭＳ Ｐゴシック" pitchFamily="50" charset="-128"/>
                    </a:defRPr>
                  </a:lvl3pPr>
                  <a:lvl4pPr marL="1600200" indent="-228600" eaLnBrk="0" hangingPunct="0">
                    <a:spcBef>
                      <a:spcPct val="20000"/>
                    </a:spcBef>
                    <a:buChar char="–"/>
                    <a:defRPr kumimoji="1" sz="2000">
                      <a:solidFill>
                        <a:schemeClr val="tx1"/>
                      </a:solidFill>
                      <a:latin typeface="Arial" pitchFamily="34" charset="0"/>
                      <a:ea typeface="ＭＳ Ｐゴシック" pitchFamily="50" charset="-128"/>
                    </a:defRPr>
                  </a:lvl4pPr>
                  <a:lvl5pPr marL="2057400" indent="-228600" eaLnBrk="0" hangingPunct="0">
                    <a:spcBef>
                      <a:spcPct val="20000"/>
                    </a:spcBef>
                    <a:buChar char="»"/>
                    <a:defRPr kumimoji="1" sz="2000">
                      <a:solidFill>
                        <a:schemeClr val="tx1"/>
                      </a:solidFill>
                      <a:latin typeface="Arial" pitchFamily="34" charset="0"/>
                      <a:ea typeface="ＭＳ Ｐゴシック" pitchFamily="50" charset="-128"/>
                    </a:defRPr>
                  </a:lvl5pPr>
                  <a:lvl6pPr marL="25146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6pPr>
                  <a:lvl7pPr marL="29718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7pPr>
                  <a:lvl8pPr marL="34290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8pPr>
                  <a:lvl9pPr marL="38862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9pPr>
                </a:lstStyle>
                <a:p>
                  <a:pPr eaLnBrk="1" hangingPunct="1">
                    <a:spcBef>
                      <a:spcPct val="0"/>
                    </a:spcBef>
                    <a:buFontTx/>
                    <a:buNone/>
                  </a:pPr>
                  <a:r>
                    <a:rPr lang="en-US" altLang="ja-JP" sz="1200" dirty="0"/>
                    <a:t>Fe3%900</a:t>
                  </a:r>
                </a:p>
                <a:p>
                  <a:pPr eaLnBrk="1" hangingPunct="1">
                    <a:spcBef>
                      <a:spcPct val="0"/>
                    </a:spcBef>
                    <a:buFontTx/>
                    <a:buNone/>
                  </a:pPr>
                  <a:r>
                    <a:rPr lang="en-US" altLang="ja-JP" sz="1200" dirty="0"/>
                    <a:t>CF-GSCs</a:t>
                  </a:r>
                  <a:endParaRPr lang="ja-JP" altLang="en-US" sz="1200" dirty="0"/>
                </a:p>
              </p:txBody>
            </p:sp>
          </p:grpSp>
        </p:grpSp>
        <p:sp>
          <p:nvSpPr>
            <p:cNvPr id="22" name="テキスト ボックス 21"/>
            <p:cNvSpPr txBox="1"/>
            <p:nvPr/>
          </p:nvSpPr>
          <p:spPr>
            <a:xfrm rot="16200000">
              <a:off x="-694306" y="4043351"/>
              <a:ext cx="1697331" cy="246221"/>
            </a:xfrm>
            <a:prstGeom prst="rect">
              <a:avLst/>
            </a:prstGeom>
            <a:noFill/>
          </p:spPr>
          <p:txBody>
            <a:bodyPr wrap="square" rtlCol="0">
              <a:spAutoFit/>
            </a:bodyPr>
            <a:lstStyle/>
            <a:p>
              <a:pPr algn="ctr"/>
              <a:r>
                <a:rPr kumimoji="1" lang="en-US" altLang="ja-JP" sz="1000" dirty="0" smtClean="0"/>
                <a:t>Intensity  (cps)</a:t>
              </a:r>
              <a:endParaRPr kumimoji="1" lang="ja-JP" altLang="en-US" sz="1000" dirty="0"/>
            </a:p>
          </p:txBody>
        </p:sp>
        <p:sp>
          <p:nvSpPr>
            <p:cNvPr id="23" name="テキスト ボックス 22"/>
            <p:cNvSpPr txBox="1"/>
            <p:nvPr/>
          </p:nvSpPr>
          <p:spPr>
            <a:xfrm rot="16200000">
              <a:off x="3679534" y="4133899"/>
              <a:ext cx="1697331" cy="246221"/>
            </a:xfrm>
            <a:prstGeom prst="rect">
              <a:avLst/>
            </a:prstGeom>
            <a:noFill/>
          </p:spPr>
          <p:txBody>
            <a:bodyPr wrap="square" rtlCol="0">
              <a:spAutoFit/>
            </a:bodyPr>
            <a:lstStyle/>
            <a:p>
              <a:pPr algn="ctr"/>
              <a:r>
                <a:rPr kumimoji="1" lang="en-US" altLang="ja-JP" sz="1000" dirty="0" smtClean="0"/>
                <a:t>Intensity  (cps)</a:t>
              </a:r>
              <a:endParaRPr kumimoji="1" lang="ja-JP" altLang="en-US" sz="1000" dirty="0"/>
            </a:p>
          </p:txBody>
        </p:sp>
      </p:grpSp>
      <p:grpSp>
        <p:nvGrpSpPr>
          <p:cNvPr id="28" name="グループ化 27"/>
          <p:cNvGrpSpPr/>
          <p:nvPr/>
        </p:nvGrpSpPr>
        <p:grpSpPr>
          <a:xfrm>
            <a:off x="4369757" y="415276"/>
            <a:ext cx="4738747" cy="1270058"/>
            <a:chOff x="4369757" y="671370"/>
            <a:chExt cx="4738747" cy="1270058"/>
          </a:xfrm>
        </p:grpSpPr>
        <p:grpSp>
          <p:nvGrpSpPr>
            <p:cNvPr id="25" name="グループ化 24"/>
            <p:cNvGrpSpPr/>
            <p:nvPr/>
          </p:nvGrpSpPr>
          <p:grpSpPr>
            <a:xfrm>
              <a:off x="4369757" y="813127"/>
              <a:ext cx="4475628" cy="877315"/>
              <a:chOff x="3596156" y="795293"/>
              <a:chExt cx="5296379" cy="1038199"/>
            </a:xfrm>
          </p:grpSpPr>
          <p:grpSp>
            <p:nvGrpSpPr>
              <p:cNvPr id="24" name="グループ化 23"/>
              <p:cNvGrpSpPr/>
              <p:nvPr/>
            </p:nvGrpSpPr>
            <p:grpSpPr>
              <a:xfrm>
                <a:off x="4642225" y="795293"/>
                <a:ext cx="2808311" cy="1038199"/>
                <a:chOff x="4716016" y="404664"/>
                <a:chExt cx="2808311" cy="1038199"/>
              </a:xfrm>
            </p:grpSpPr>
            <p:grpSp>
              <p:nvGrpSpPr>
                <p:cNvPr id="16" name="グループ化 15"/>
                <p:cNvGrpSpPr/>
                <p:nvPr/>
              </p:nvGrpSpPr>
              <p:grpSpPr>
                <a:xfrm>
                  <a:off x="4716016" y="404664"/>
                  <a:ext cx="864096" cy="1009629"/>
                  <a:chOff x="4716016" y="404664"/>
                  <a:chExt cx="864096" cy="1009629"/>
                </a:xfrm>
              </p:grpSpPr>
              <p:sp>
                <p:nvSpPr>
                  <p:cNvPr id="6" name="正方形/長方形 5"/>
                  <p:cNvSpPr/>
                  <p:nvPr/>
                </p:nvSpPr>
                <p:spPr>
                  <a:xfrm>
                    <a:off x="4716016" y="476672"/>
                    <a:ext cx="864096" cy="937621"/>
                  </a:xfrm>
                  <a:prstGeom prst="rect">
                    <a:avLst/>
                  </a:prstGeom>
                  <a:solidFill>
                    <a:srgbClr val="E1F0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9" name="正方形/長方形 8"/>
                  <p:cNvSpPr/>
                  <p:nvPr/>
                </p:nvSpPr>
                <p:spPr>
                  <a:xfrm>
                    <a:off x="4735066" y="404664"/>
                    <a:ext cx="828000" cy="14837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nvGrpSpPr>
                  <p:cNvPr id="15" name="グループ化 14"/>
                  <p:cNvGrpSpPr/>
                  <p:nvPr/>
                </p:nvGrpSpPr>
                <p:grpSpPr>
                  <a:xfrm>
                    <a:off x="4735066" y="607055"/>
                    <a:ext cx="762445" cy="785619"/>
                    <a:chOff x="6081079" y="684723"/>
                    <a:chExt cx="1258086" cy="917095"/>
                  </a:xfrm>
                </p:grpSpPr>
                <p:grpSp>
                  <p:nvGrpSpPr>
                    <p:cNvPr id="14" name="グループ化 13"/>
                    <p:cNvGrpSpPr/>
                    <p:nvPr/>
                  </p:nvGrpSpPr>
                  <p:grpSpPr>
                    <a:xfrm>
                      <a:off x="6192749" y="801818"/>
                      <a:ext cx="786985" cy="800000"/>
                      <a:chOff x="6192749" y="577014"/>
                      <a:chExt cx="1113955" cy="1024804"/>
                    </a:xfrm>
                  </p:grpSpPr>
                  <p:grpSp>
                    <p:nvGrpSpPr>
                      <p:cNvPr id="13" name="グループ化 12"/>
                      <p:cNvGrpSpPr/>
                      <p:nvPr/>
                    </p:nvGrpSpPr>
                    <p:grpSpPr>
                      <a:xfrm>
                        <a:off x="6192749" y="726446"/>
                        <a:ext cx="903376" cy="875372"/>
                        <a:chOff x="6229350" y="765222"/>
                        <a:chExt cx="903376" cy="875372"/>
                      </a:xfrm>
                    </p:grpSpPr>
                    <p:sp>
                      <p:nvSpPr>
                        <p:cNvPr id="12" name="フリーフォーム 11"/>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9" name="フリーフォーム 28"/>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0" name="フリーフォーム 29"/>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1" name="フリーフォーム 30"/>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2" name="フリーフォーム 31"/>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34" name="グループ化 33"/>
                      <p:cNvGrpSpPr/>
                      <p:nvPr/>
                    </p:nvGrpSpPr>
                    <p:grpSpPr>
                      <a:xfrm>
                        <a:off x="6403328" y="577014"/>
                        <a:ext cx="903376" cy="875372"/>
                        <a:chOff x="6229350" y="765222"/>
                        <a:chExt cx="903376" cy="875372"/>
                      </a:xfrm>
                    </p:grpSpPr>
                    <p:sp>
                      <p:nvSpPr>
                        <p:cNvPr id="35" name="フリーフォーム 34"/>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6" name="フリーフォーム 35"/>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7" name="フリーフォーム 36"/>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8" name="フリーフォーム 37"/>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9" name="フリーフォーム 38"/>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grpSp>
                  <p:nvGrpSpPr>
                    <p:cNvPr id="40" name="グループ化 39"/>
                    <p:cNvGrpSpPr/>
                    <p:nvPr/>
                  </p:nvGrpSpPr>
                  <p:grpSpPr>
                    <a:xfrm rot="1395423">
                      <a:off x="6435789" y="718080"/>
                      <a:ext cx="903376" cy="875372"/>
                      <a:chOff x="6229350" y="765222"/>
                      <a:chExt cx="903376" cy="875372"/>
                    </a:xfrm>
                  </p:grpSpPr>
                  <p:sp>
                    <p:nvSpPr>
                      <p:cNvPr id="41" name="フリーフォーム 40"/>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2" name="フリーフォーム 41"/>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3" name="フリーフォーム 42"/>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4" name="フリーフォーム 43"/>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5" name="フリーフォーム 44"/>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46" name="グループ化 45"/>
                    <p:cNvGrpSpPr/>
                    <p:nvPr/>
                  </p:nvGrpSpPr>
                  <p:grpSpPr>
                    <a:xfrm rot="2366372">
                      <a:off x="6081079" y="684723"/>
                      <a:ext cx="903376" cy="875372"/>
                      <a:chOff x="6229350" y="765222"/>
                      <a:chExt cx="903376" cy="875372"/>
                    </a:xfrm>
                  </p:grpSpPr>
                  <p:sp>
                    <p:nvSpPr>
                      <p:cNvPr id="47" name="フリーフォーム 46"/>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8" name="フリーフォーム 47"/>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9" name="フリーフォーム 48"/>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50" name="フリーフォーム 49"/>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51" name="フリーフォーム 50"/>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6">
                            <a:lumMod val="60000"/>
                            <a:lumOff val="4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grpSp>
            <p:sp>
              <p:nvSpPr>
                <p:cNvPr id="56" name="正方形/長方形 55"/>
                <p:cNvSpPr/>
                <p:nvPr/>
              </p:nvSpPr>
              <p:spPr>
                <a:xfrm>
                  <a:off x="5777325" y="505242"/>
                  <a:ext cx="864096" cy="937621"/>
                </a:xfrm>
                <a:prstGeom prst="rect">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57" name="正方形/長方形 56"/>
                <p:cNvSpPr/>
                <p:nvPr/>
              </p:nvSpPr>
              <p:spPr>
                <a:xfrm>
                  <a:off x="5796375" y="433234"/>
                  <a:ext cx="828000" cy="148371"/>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nvGrpSpPr>
                <p:cNvPr id="58" name="グループ化 57"/>
                <p:cNvGrpSpPr/>
                <p:nvPr/>
              </p:nvGrpSpPr>
              <p:grpSpPr>
                <a:xfrm>
                  <a:off x="5843669" y="632471"/>
                  <a:ext cx="762445" cy="785619"/>
                  <a:chOff x="6081079" y="684723"/>
                  <a:chExt cx="1258086" cy="917095"/>
                </a:xfrm>
              </p:grpSpPr>
              <p:grpSp>
                <p:nvGrpSpPr>
                  <p:cNvPr id="59" name="グループ化 58"/>
                  <p:cNvGrpSpPr/>
                  <p:nvPr/>
                </p:nvGrpSpPr>
                <p:grpSpPr>
                  <a:xfrm>
                    <a:off x="6192749" y="801818"/>
                    <a:ext cx="786985" cy="800000"/>
                    <a:chOff x="6192749" y="577014"/>
                    <a:chExt cx="1113955" cy="1024804"/>
                  </a:xfrm>
                </p:grpSpPr>
                <p:grpSp>
                  <p:nvGrpSpPr>
                    <p:cNvPr id="72" name="グループ化 71"/>
                    <p:cNvGrpSpPr/>
                    <p:nvPr/>
                  </p:nvGrpSpPr>
                  <p:grpSpPr>
                    <a:xfrm>
                      <a:off x="6192749" y="726446"/>
                      <a:ext cx="903376" cy="875372"/>
                      <a:chOff x="6229350" y="765222"/>
                      <a:chExt cx="903376" cy="875372"/>
                    </a:xfrm>
                  </p:grpSpPr>
                  <p:sp>
                    <p:nvSpPr>
                      <p:cNvPr id="79" name="フリーフォーム 78"/>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80" name="フリーフォーム 79"/>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81" name="フリーフォーム 80"/>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82" name="フリーフォーム 81"/>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83" name="フリーフォーム 82"/>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73" name="グループ化 72"/>
                    <p:cNvGrpSpPr/>
                    <p:nvPr/>
                  </p:nvGrpSpPr>
                  <p:grpSpPr>
                    <a:xfrm>
                      <a:off x="6403328" y="577014"/>
                      <a:ext cx="903376" cy="875372"/>
                      <a:chOff x="6229350" y="765222"/>
                      <a:chExt cx="903376" cy="875372"/>
                    </a:xfrm>
                  </p:grpSpPr>
                  <p:sp>
                    <p:nvSpPr>
                      <p:cNvPr id="74" name="フリーフォーム 73"/>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75" name="フリーフォーム 74"/>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76" name="フリーフォーム 75"/>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77" name="フリーフォーム 76"/>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78" name="フリーフォーム 77"/>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grpSp>
                <p:nvGrpSpPr>
                  <p:cNvPr id="60" name="グループ化 59"/>
                  <p:cNvGrpSpPr/>
                  <p:nvPr/>
                </p:nvGrpSpPr>
                <p:grpSpPr>
                  <a:xfrm rot="1395423">
                    <a:off x="6435789" y="718080"/>
                    <a:ext cx="903376" cy="875372"/>
                    <a:chOff x="6229350" y="765222"/>
                    <a:chExt cx="903376" cy="875372"/>
                  </a:xfrm>
                </p:grpSpPr>
                <p:sp>
                  <p:nvSpPr>
                    <p:cNvPr id="67" name="フリーフォーム 66"/>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8" name="フリーフォーム 67"/>
                    <p:cNvSpPr/>
                    <p:nvPr/>
                  </p:nvSpPr>
                  <p:spPr>
                    <a:xfrm>
                      <a:off x="6361039" y="985059"/>
                      <a:ext cx="714376"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9" name="フリーフォーム 68"/>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70" name="フリーフォーム 69"/>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71" name="フリーフォーム 70"/>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61" name="グループ化 60"/>
                  <p:cNvGrpSpPr/>
                  <p:nvPr/>
                </p:nvGrpSpPr>
                <p:grpSpPr>
                  <a:xfrm rot="2366372">
                    <a:off x="6081079" y="684723"/>
                    <a:ext cx="903376" cy="875372"/>
                    <a:chOff x="6229350" y="765222"/>
                    <a:chExt cx="903376" cy="875372"/>
                  </a:xfrm>
                </p:grpSpPr>
                <p:sp>
                  <p:nvSpPr>
                    <p:cNvPr id="62" name="フリーフォーム 61"/>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3" name="フリーフォーム 62"/>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4" name="フリーフォーム 63"/>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5" name="フリーフォーム 64"/>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6" name="フリーフォーム 65"/>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accent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grpSp>
              <p:nvGrpSpPr>
                <p:cNvPr id="84" name="グループ化 83"/>
                <p:cNvGrpSpPr/>
                <p:nvPr/>
              </p:nvGrpSpPr>
              <p:grpSpPr>
                <a:xfrm>
                  <a:off x="6948629" y="1000897"/>
                  <a:ext cx="468575" cy="274375"/>
                  <a:chOff x="6081079" y="684723"/>
                  <a:chExt cx="1258086" cy="917095"/>
                </a:xfrm>
              </p:grpSpPr>
              <p:grpSp>
                <p:nvGrpSpPr>
                  <p:cNvPr id="85" name="グループ化 84"/>
                  <p:cNvGrpSpPr/>
                  <p:nvPr/>
                </p:nvGrpSpPr>
                <p:grpSpPr>
                  <a:xfrm>
                    <a:off x="6192749" y="801818"/>
                    <a:ext cx="786985" cy="800000"/>
                    <a:chOff x="6192749" y="577014"/>
                    <a:chExt cx="1113955" cy="1024804"/>
                  </a:xfrm>
                </p:grpSpPr>
                <p:grpSp>
                  <p:nvGrpSpPr>
                    <p:cNvPr id="98" name="グループ化 97"/>
                    <p:cNvGrpSpPr/>
                    <p:nvPr/>
                  </p:nvGrpSpPr>
                  <p:grpSpPr>
                    <a:xfrm>
                      <a:off x="6192749" y="726446"/>
                      <a:ext cx="903376" cy="875372"/>
                      <a:chOff x="6229350" y="765222"/>
                      <a:chExt cx="903376" cy="875372"/>
                    </a:xfrm>
                  </p:grpSpPr>
                  <p:sp>
                    <p:nvSpPr>
                      <p:cNvPr id="105" name="フリーフォーム 104"/>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06" name="フリーフォーム 105"/>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07" name="フリーフォーム 106"/>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08" name="フリーフォーム 107"/>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09" name="フリーフォーム 108"/>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99" name="グループ化 98"/>
                    <p:cNvGrpSpPr/>
                    <p:nvPr/>
                  </p:nvGrpSpPr>
                  <p:grpSpPr>
                    <a:xfrm>
                      <a:off x="6403328" y="577014"/>
                      <a:ext cx="903376" cy="875372"/>
                      <a:chOff x="6229350" y="765222"/>
                      <a:chExt cx="903376" cy="875372"/>
                    </a:xfrm>
                  </p:grpSpPr>
                  <p:sp>
                    <p:nvSpPr>
                      <p:cNvPr id="100" name="フリーフォーム 99"/>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01" name="フリーフォーム 100"/>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02" name="フリーフォーム 101"/>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03" name="フリーフォーム 102"/>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04" name="フリーフォーム 103"/>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grpSp>
                <p:nvGrpSpPr>
                  <p:cNvPr id="86" name="グループ化 85"/>
                  <p:cNvGrpSpPr/>
                  <p:nvPr/>
                </p:nvGrpSpPr>
                <p:grpSpPr>
                  <a:xfrm rot="1395423">
                    <a:off x="6435789" y="718080"/>
                    <a:ext cx="903376" cy="875372"/>
                    <a:chOff x="6229350" y="765222"/>
                    <a:chExt cx="903376" cy="875372"/>
                  </a:xfrm>
                </p:grpSpPr>
                <p:sp>
                  <p:nvSpPr>
                    <p:cNvPr id="93" name="フリーフォーム 92"/>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94" name="フリーフォーム 93"/>
                    <p:cNvSpPr/>
                    <p:nvPr/>
                  </p:nvSpPr>
                  <p:spPr>
                    <a:xfrm>
                      <a:off x="6361039" y="985059"/>
                      <a:ext cx="714376"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95" name="フリーフォーム 94"/>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96" name="フリーフォーム 95"/>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97" name="フリーフォーム 96"/>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87" name="グループ化 86"/>
                  <p:cNvGrpSpPr/>
                  <p:nvPr/>
                </p:nvGrpSpPr>
                <p:grpSpPr>
                  <a:xfrm rot="2366372">
                    <a:off x="6081079" y="684723"/>
                    <a:ext cx="903376" cy="875372"/>
                    <a:chOff x="6229350" y="765222"/>
                    <a:chExt cx="903376" cy="875372"/>
                  </a:xfrm>
                </p:grpSpPr>
                <p:sp>
                  <p:nvSpPr>
                    <p:cNvPr id="88" name="フリーフォーム 87"/>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89" name="フリーフォーム 88"/>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90" name="フリーフォーム 89"/>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91" name="フリーフォーム 90"/>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92" name="フリーフォーム 91"/>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sp>
              <p:nvSpPr>
                <p:cNvPr id="17" name="円/楕円 16"/>
                <p:cNvSpPr/>
                <p:nvPr/>
              </p:nvSpPr>
              <p:spPr>
                <a:xfrm>
                  <a:off x="6839062" y="818795"/>
                  <a:ext cx="685265" cy="592740"/>
                </a:xfrm>
                <a:prstGeom prst="ellipse">
                  <a:avLst/>
                </a:prstGeom>
                <a:no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8" name="右矢印 17"/>
                <p:cNvSpPr/>
                <p:nvPr/>
              </p:nvSpPr>
              <p:spPr>
                <a:xfrm>
                  <a:off x="5580112" y="1057413"/>
                  <a:ext cx="197213" cy="141596"/>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12" name="右矢印 111"/>
                <p:cNvSpPr/>
                <p:nvPr/>
              </p:nvSpPr>
              <p:spPr>
                <a:xfrm>
                  <a:off x="6641850" y="1057413"/>
                  <a:ext cx="197213" cy="141596"/>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113" name="グループ化 112"/>
              <p:cNvGrpSpPr/>
              <p:nvPr/>
            </p:nvGrpSpPr>
            <p:grpSpPr>
              <a:xfrm>
                <a:off x="3596156" y="1041935"/>
                <a:ext cx="762445" cy="785619"/>
                <a:chOff x="6081079" y="684723"/>
                <a:chExt cx="1258086" cy="917095"/>
              </a:xfrm>
            </p:grpSpPr>
            <p:grpSp>
              <p:nvGrpSpPr>
                <p:cNvPr id="114" name="グループ化 113"/>
                <p:cNvGrpSpPr/>
                <p:nvPr/>
              </p:nvGrpSpPr>
              <p:grpSpPr>
                <a:xfrm>
                  <a:off x="6192749" y="801818"/>
                  <a:ext cx="786985" cy="800000"/>
                  <a:chOff x="6192749" y="577014"/>
                  <a:chExt cx="1113955" cy="1024804"/>
                </a:xfrm>
              </p:grpSpPr>
              <p:grpSp>
                <p:nvGrpSpPr>
                  <p:cNvPr id="127" name="グループ化 126"/>
                  <p:cNvGrpSpPr/>
                  <p:nvPr/>
                </p:nvGrpSpPr>
                <p:grpSpPr>
                  <a:xfrm>
                    <a:off x="6192749" y="726446"/>
                    <a:ext cx="903376" cy="875372"/>
                    <a:chOff x="6229350" y="765222"/>
                    <a:chExt cx="903376" cy="875372"/>
                  </a:xfrm>
                </p:grpSpPr>
                <p:sp>
                  <p:nvSpPr>
                    <p:cNvPr id="134" name="フリーフォーム 133"/>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35" name="フリーフォーム 134"/>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36" name="フリーフォーム 135"/>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37" name="フリーフォーム 136"/>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38" name="フリーフォーム 137"/>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128" name="グループ化 127"/>
                  <p:cNvGrpSpPr/>
                  <p:nvPr/>
                </p:nvGrpSpPr>
                <p:grpSpPr>
                  <a:xfrm>
                    <a:off x="6403328" y="577014"/>
                    <a:ext cx="903376" cy="875372"/>
                    <a:chOff x="6229350" y="765222"/>
                    <a:chExt cx="903376" cy="875372"/>
                  </a:xfrm>
                </p:grpSpPr>
                <p:sp>
                  <p:nvSpPr>
                    <p:cNvPr id="129" name="フリーフォーム 128"/>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30" name="フリーフォーム 129"/>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31" name="フリーフォーム 130"/>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32" name="フリーフォーム 131"/>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33" name="フリーフォーム 132"/>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grpSp>
              <p:nvGrpSpPr>
                <p:cNvPr id="115" name="グループ化 114"/>
                <p:cNvGrpSpPr/>
                <p:nvPr/>
              </p:nvGrpSpPr>
              <p:grpSpPr>
                <a:xfrm rot="1395423">
                  <a:off x="6435789" y="718080"/>
                  <a:ext cx="903376" cy="875372"/>
                  <a:chOff x="6229350" y="765222"/>
                  <a:chExt cx="903376" cy="875372"/>
                </a:xfrm>
              </p:grpSpPr>
              <p:sp>
                <p:nvSpPr>
                  <p:cNvPr id="122" name="フリーフォーム 121"/>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23" name="フリーフォーム 122"/>
                  <p:cNvSpPr/>
                  <p:nvPr/>
                </p:nvSpPr>
                <p:spPr>
                  <a:xfrm>
                    <a:off x="6361039" y="985059"/>
                    <a:ext cx="714376"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24" name="フリーフォーム 123"/>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25" name="フリーフォーム 124"/>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26" name="フリーフォーム 125"/>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116" name="グループ化 115"/>
                <p:cNvGrpSpPr/>
                <p:nvPr/>
              </p:nvGrpSpPr>
              <p:grpSpPr>
                <a:xfrm rot="2366372">
                  <a:off x="6081079" y="684723"/>
                  <a:ext cx="903376" cy="875372"/>
                  <a:chOff x="6229350" y="765222"/>
                  <a:chExt cx="903376" cy="875372"/>
                </a:xfrm>
              </p:grpSpPr>
              <p:sp>
                <p:nvSpPr>
                  <p:cNvPr id="117" name="フリーフォーム 116"/>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18" name="フリーフォーム 117"/>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19" name="フリーフォーム 118"/>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20" name="フリーフォーム 119"/>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21" name="フリーフォーム 120"/>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grpSp>
            <p:nvGrpSpPr>
              <p:cNvPr id="139" name="グループ化 138"/>
              <p:cNvGrpSpPr/>
              <p:nvPr/>
            </p:nvGrpSpPr>
            <p:grpSpPr>
              <a:xfrm>
                <a:off x="7641842" y="1411031"/>
                <a:ext cx="468575" cy="274375"/>
                <a:chOff x="6081079" y="684723"/>
                <a:chExt cx="1258086" cy="917095"/>
              </a:xfrm>
            </p:grpSpPr>
            <p:grpSp>
              <p:nvGrpSpPr>
                <p:cNvPr id="140" name="グループ化 139"/>
                <p:cNvGrpSpPr/>
                <p:nvPr/>
              </p:nvGrpSpPr>
              <p:grpSpPr>
                <a:xfrm>
                  <a:off x="6192749" y="801818"/>
                  <a:ext cx="786985" cy="800000"/>
                  <a:chOff x="6192749" y="577014"/>
                  <a:chExt cx="1113955" cy="1024804"/>
                </a:xfrm>
              </p:grpSpPr>
              <p:grpSp>
                <p:nvGrpSpPr>
                  <p:cNvPr id="153" name="グループ化 152"/>
                  <p:cNvGrpSpPr/>
                  <p:nvPr/>
                </p:nvGrpSpPr>
                <p:grpSpPr>
                  <a:xfrm>
                    <a:off x="6192749" y="726446"/>
                    <a:ext cx="903376" cy="875372"/>
                    <a:chOff x="6229350" y="765222"/>
                    <a:chExt cx="903376" cy="875372"/>
                  </a:xfrm>
                </p:grpSpPr>
                <p:sp>
                  <p:nvSpPr>
                    <p:cNvPr id="160" name="フリーフォーム 159"/>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61" name="フリーフォーム 160"/>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62" name="フリーフォーム 161"/>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63" name="フリーフォーム 162"/>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64" name="フリーフォーム 163"/>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154" name="グループ化 153"/>
                  <p:cNvGrpSpPr/>
                  <p:nvPr/>
                </p:nvGrpSpPr>
                <p:grpSpPr>
                  <a:xfrm>
                    <a:off x="6403328" y="577014"/>
                    <a:ext cx="903376" cy="875372"/>
                    <a:chOff x="6229350" y="765222"/>
                    <a:chExt cx="903376" cy="875372"/>
                  </a:xfrm>
                </p:grpSpPr>
                <p:sp>
                  <p:nvSpPr>
                    <p:cNvPr id="155" name="フリーフォーム 154"/>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56" name="フリーフォーム 155"/>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57" name="フリーフォーム 156"/>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58" name="フリーフォーム 157"/>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59" name="フリーフォーム 158"/>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grpSp>
              <p:nvGrpSpPr>
                <p:cNvPr id="141" name="グループ化 140"/>
                <p:cNvGrpSpPr/>
                <p:nvPr/>
              </p:nvGrpSpPr>
              <p:grpSpPr>
                <a:xfrm rot="1395423">
                  <a:off x="6435789" y="718080"/>
                  <a:ext cx="903376" cy="875372"/>
                  <a:chOff x="6229350" y="765222"/>
                  <a:chExt cx="903376" cy="875372"/>
                </a:xfrm>
              </p:grpSpPr>
              <p:sp>
                <p:nvSpPr>
                  <p:cNvPr id="148" name="フリーフォーム 147"/>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49" name="フリーフォーム 148"/>
                  <p:cNvSpPr/>
                  <p:nvPr/>
                </p:nvSpPr>
                <p:spPr>
                  <a:xfrm>
                    <a:off x="6361039" y="985059"/>
                    <a:ext cx="714376"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50" name="フリーフォーム 149"/>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51" name="フリーフォーム 150"/>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52" name="フリーフォーム 151"/>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142" name="グループ化 141"/>
                <p:cNvGrpSpPr/>
                <p:nvPr/>
              </p:nvGrpSpPr>
              <p:grpSpPr>
                <a:xfrm rot="2366372">
                  <a:off x="6081079" y="684723"/>
                  <a:ext cx="903376" cy="875372"/>
                  <a:chOff x="6229350" y="765222"/>
                  <a:chExt cx="903376" cy="875372"/>
                </a:xfrm>
              </p:grpSpPr>
              <p:sp>
                <p:nvSpPr>
                  <p:cNvPr id="143" name="フリーフォーム 142"/>
                  <p:cNvSpPr/>
                  <p:nvPr/>
                </p:nvSpPr>
                <p:spPr>
                  <a:xfrm>
                    <a:off x="62293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44" name="フリーフォーム 143"/>
                  <p:cNvSpPr/>
                  <p:nvPr/>
                </p:nvSpPr>
                <p:spPr>
                  <a:xfrm>
                    <a:off x="6381750" y="10191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45" name="フリーフォーム 144"/>
                  <p:cNvSpPr/>
                  <p:nvPr/>
                </p:nvSpPr>
                <p:spPr>
                  <a:xfrm rot="4371923">
                    <a:off x="6394268" y="1027748"/>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46" name="フリーフォーム 145"/>
                  <p:cNvSpPr/>
                  <p:nvPr/>
                </p:nvSpPr>
                <p:spPr>
                  <a:xfrm rot="21040774">
                    <a:off x="6418351" y="812277"/>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47" name="フリーフォーム 146"/>
                  <p:cNvSpPr/>
                  <p:nvPr/>
                </p:nvSpPr>
                <p:spPr>
                  <a:xfrm rot="18126872">
                    <a:off x="6381750" y="866751"/>
                    <a:ext cx="714375" cy="511317"/>
                  </a:xfrm>
                  <a:custGeom>
                    <a:avLst/>
                    <a:gdLst>
                      <a:gd name="connsiteX0" fmla="*/ 0 w 714375"/>
                      <a:gd name="connsiteY0" fmla="*/ 152424 h 511317"/>
                      <a:gd name="connsiteX1" fmla="*/ 266700 w 714375"/>
                      <a:gd name="connsiteY1" fmla="*/ 24 h 511317"/>
                      <a:gd name="connsiteX2" fmla="*/ 409575 w 714375"/>
                      <a:gd name="connsiteY2" fmla="*/ 161949 h 511317"/>
                      <a:gd name="connsiteX3" fmla="*/ 304800 w 714375"/>
                      <a:gd name="connsiteY3" fmla="*/ 361974 h 511317"/>
                      <a:gd name="connsiteX4" fmla="*/ 523875 w 714375"/>
                      <a:gd name="connsiteY4" fmla="*/ 504849 h 511317"/>
                      <a:gd name="connsiteX5" fmla="*/ 714375 w 714375"/>
                      <a:gd name="connsiteY5" fmla="*/ 485799 h 511317"/>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Lst>
                    <a:rect l="l" t="t" r="r" b="b"/>
                    <a:pathLst>
                      <a:path w="714375" h="511317">
                        <a:moveTo>
                          <a:pt x="0" y="152424"/>
                        </a:moveTo>
                        <a:cubicBezTo>
                          <a:pt x="99219" y="75430"/>
                          <a:pt x="198438" y="-1563"/>
                          <a:pt x="266700" y="24"/>
                        </a:cubicBezTo>
                        <a:cubicBezTo>
                          <a:pt x="334962" y="1611"/>
                          <a:pt x="403225" y="101624"/>
                          <a:pt x="409575" y="161949"/>
                        </a:cubicBezTo>
                        <a:cubicBezTo>
                          <a:pt x="415925" y="222274"/>
                          <a:pt x="285750" y="304824"/>
                          <a:pt x="304800" y="361974"/>
                        </a:cubicBezTo>
                        <a:cubicBezTo>
                          <a:pt x="323850" y="419124"/>
                          <a:pt x="455613" y="484212"/>
                          <a:pt x="523875" y="504849"/>
                        </a:cubicBezTo>
                        <a:cubicBezTo>
                          <a:pt x="592138" y="525487"/>
                          <a:pt x="703263" y="490561"/>
                          <a:pt x="714375" y="485799"/>
                        </a:cubicBezTo>
                      </a:path>
                    </a:pathLst>
                  </a:custGeom>
                  <a:no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grpSp>
            <p:nvGrpSpPr>
              <p:cNvPr id="21" name="グループ化 20"/>
              <p:cNvGrpSpPr/>
              <p:nvPr/>
            </p:nvGrpSpPr>
            <p:grpSpPr>
              <a:xfrm>
                <a:off x="8541698" y="1364807"/>
                <a:ext cx="350837" cy="376727"/>
                <a:chOff x="8321940" y="593372"/>
                <a:chExt cx="350837" cy="376727"/>
              </a:xfrm>
            </p:grpSpPr>
            <p:grpSp>
              <p:nvGrpSpPr>
                <p:cNvPr id="20" name="グループ化 19"/>
                <p:cNvGrpSpPr/>
                <p:nvPr/>
              </p:nvGrpSpPr>
              <p:grpSpPr>
                <a:xfrm>
                  <a:off x="8321940" y="593372"/>
                  <a:ext cx="153541" cy="207066"/>
                  <a:chOff x="8746690" y="924601"/>
                  <a:chExt cx="153541" cy="207066"/>
                </a:xfrm>
              </p:grpSpPr>
              <p:sp>
                <p:nvSpPr>
                  <p:cNvPr id="19" name="円/楕円 18"/>
                  <p:cNvSpPr/>
                  <p:nvPr/>
                </p:nvSpPr>
                <p:spPr>
                  <a:xfrm>
                    <a:off x="8820472" y="924601"/>
                    <a:ext cx="72008" cy="11121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66" name="円/楕円 165"/>
                  <p:cNvSpPr/>
                  <p:nvPr/>
                </p:nvSpPr>
                <p:spPr>
                  <a:xfrm>
                    <a:off x="8746690" y="971639"/>
                    <a:ext cx="72008" cy="11121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67" name="円/楕円 166"/>
                  <p:cNvSpPr/>
                  <p:nvPr/>
                </p:nvSpPr>
                <p:spPr>
                  <a:xfrm>
                    <a:off x="8828223" y="1020449"/>
                    <a:ext cx="72008" cy="11121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169" name="グループ化 168"/>
                <p:cNvGrpSpPr/>
                <p:nvPr/>
              </p:nvGrpSpPr>
              <p:grpSpPr>
                <a:xfrm>
                  <a:off x="8452835" y="609742"/>
                  <a:ext cx="153541" cy="207066"/>
                  <a:chOff x="8746690" y="924601"/>
                  <a:chExt cx="153541" cy="207066"/>
                </a:xfrm>
              </p:grpSpPr>
              <p:sp>
                <p:nvSpPr>
                  <p:cNvPr id="170" name="円/楕円 169"/>
                  <p:cNvSpPr/>
                  <p:nvPr/>
                </p:nvSpPr>
                <p:spPr>
                  <a:xfrm>
                    <a:off x="8820472" y="924601"/>
                    <a:ext cx="72008" cy="11121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71" name="円/楕円 170"/>
                  <p:cNvSpPr/>
                  <p:nvPr/>
                </p:nvSpPr>
                <p:spPr>
                  <a:xfrm>
                    <a:off x="8746690" y="971639"/>
                    <a:ext cx="72008" cy="11121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72" name="円/楕円 171"/>
                  <p:cNvSpPr/>
                  <p:nvPr/>
                </p:nvSpPr>
                <p:spPr>
                  <a:xfrm>
                    <a:off x="8828223" y="1020449"/>
                    <a:ext cx="72008" cy="11121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173" name="グループ化 172"/>
                <p:cNvGrpSpPr/>
                <p:nvPr/>
              </p:nvGrpSpPr>
              <p:grpSpPr>
                <a:xfrm>
                  <a:off x="8403473" y="763033"/>
                  <a:ext cx="153541" cy="207066"/>
                  <a:chOff x="8746690" y="924601"/>
                  <a:chExt cx="153541" cy="207066"/>
                </a:xfrm>
              </p:grpSpPr>
              <p:sp>
                <p:nvSpPr>
                  <p:cNvPr id="174" name="円/楕円 173"/>
                  <p:cNvSpPr/>
                  <p:nvPr/>
                </p:nvSpPr>
                <p:spPr>
                  <a:xfrm>
                    <a:off x="8820472" y="924601"/>
                    <a:ext cx="72008" cy="11121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75" name="円/楕円 174"/>
                  <p:cNvSpPr/>
                  <p:nvPr/>
                </p:nvSpPr>
                <p:spPr>
                  <a:xfrm>
                    <a:off x="8746690" y="971639"/>
                    <a:ext cx="72008" cy="11121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76" name="円/楕円 175"/>
                  <p:cNvSpPr/>
                  <p:nvPr/>
                </p:nvSpPr>
                <p:spPr>
                  <a:xfrm>
                    <a:off x="8828223" y="1020449"/>
                    <a:ext cx="72008" cy="11121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177" name="グループ化 176"/>
                <p:cNvGrpSpPr/>
                <p:nvPr/>
              </p:nvGrpSpPr>
              <p:grpSpPr>
                <a:xfrm>
                  <a:off x="8519236" y="733852"/>
                  <a:ext cx="153541" cy="207066"/>
                  <a:chOff x="8746690" y="924601"/>
                  <a:chExt cx="153541" cy="207066"/>
                </a:xfrm>
              </p:grpSpPr>
              <p:sp>
                <p:nvSpPr>
                  <p:cNvPr id="178" name="円/楕円 177"/>
                  <p:cNvSpPr/>
                  <p:nvPr/>
                </p:nvSpPr>
                <p:spPr>
                  <a:xfrm>
                    <a:off x="8820472" y="924601"/>
                    <a:ext cx="72008" cy="11121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79" name="円/楕円 178"/>
                  <p:cNvSpPr/>
                  <p:nvPr/>
                </p:nvSpPr>
                <p:spPr>
                  <a:xfrm>
                    <a:off x="8746690" y="971639"/>
                    <a:ext cx="72008" cy="11121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80" name="円/楕円 179"/>
                  <p:cNvSpPr/>
                  <p:nvPr/>
                </p:nvSpPr>
                <p:spPr>
                  <a:xfrm>
                    <a:off x="8828223" y="1020449"/>
                    <a:ext cx="72008" cy="111218"/>
                  </a:xfrm>
                  <a:prstGeom prst="ellipse">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sp>
            <p:nvSpPr>
              <p:cNvPr id="183" name="右矢印 182"/>
              <p:cNvSpPr/>
              <p:nvPr/>
            </p:nvSpPr>
            <p:spPr>
              <a:xfrm>
                <a:off x="7432922" y="1476782"/>
                <a:ext cx="216934" cy="141596"/>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84" name="右矢印 183"/>
              <p:cNvSpPr/>
              <p:nvPr/>
            </p:nvSpPr>
            <p:spPr>
              <a:xfrm>
                <a:off x="8187710" y="1514652"/>
                <a:ext cx="197213" cy="141596"/>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85" name="右矢印 184"/>
              <p:cNvSpPr/>
              <p:nvPr/>
            </p:nvSpPr>
            <p:spPr>
              <a:xfrm>
                <a:off x="4385543" y="1391038"/>
                <a:ext cx="197213" cy="141596"/>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26" name="テキスト ボックス 25"/>
            <p:cNvSpPr txBox="1"/>
            <p:nvPr/>
          </p:nvSpPr>
          <p:spPr>
            <a:xfrm>
              <a:off x="5119473" y="671370"/>
              <a:ext cx="1036703" cy="246221"/>
            </a:xfrm>
            <a:prstGeom prst="rect">
              <a:avLst/>
            </a:prstGeom>
            <a:noFill/>
          </p:spPr>
          <p:txBody>
            <a:bodyPr wrap="square" rtlCol="0">
              <a:spAutoFit/>
            </a:bodyPr>
            <a:lstStyle/>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Fe</a:t>
              </a: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水溶液含浸</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88" name="テキスト ボックス 187"/>
            <p:cNvSpPr txBox="1"/>
            <p:nvPr/>
          </p:nvSpPr>
          <p:spPr>
            <a:xfrm>
              <a:off x="5940152" y="690016"/>
              <a:ext cx="1036703" cy="246221"/>
            </a:xfrm>
            <a:prstGeom prst="rect">
              <a:avLst/>
            </a:prstGeom>
            <a:noFill/>
          </p:spPr>
          <p:txBody>
            <a:bodyPr wrap="square" rtlCol="0">
              <a:spAutoFit/>
            </a:bodyPr>
            <a:lstStyle/>
            <a:p>
              <a:pPr algn="ct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乾燥</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89" name="テキスト ボックス 188"/>
            <p:cNvSpPr txBox="1"/>
            <p:nvPr/>
          </p:nvSpPr>
          <p:spPr>
            <a:xfrm>
              <a:off x="6833771" y="719890"/>
              <a:ext cx="1036703"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℃炭化</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90" name="テキスト ボックス 189"/>
            <p:cNvSpPr txBox="1"/>
            <p:nvPr/>
          </p:nvSpPr>
          <p:spPr>
            <a:xfrm>
              <a:off x="7491763" y="704890"/>
              <a:ext cx="1516040" cy="707886"/>
            </a:xfrm>
            <a:prstGeom prst="rect">
              <a:avLst/>
            </a:prstGeom>
            <a:noFill/>
          </p:spPr>
          <p:txBody>
            <a:bodyPr wrap="square" rtlCol="0">
              <a:spAutoFit/>
            </a:bodyPr>
            <a:lstStyle/>
            <a:p>
              <a:pPr algn="ct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後処理</a:t>
              </a:r>
              <a:endPar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Fe</a:t>
              </a: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除去</a:t>
              </a:r>
              <a:endPar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非晶炭素除去</a:t>
              </a:r>
              <a:endPar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rPr>
                <a:t>粉砕</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7" name="テキスト ボックス 26"/>
            <p:cNvSpPr txBox="1"/>
            <p:nvPr/>
          </p:nvSpPr>
          <p:spPr>
            <a:xfrm>
              <a:off x="4482085" y="1695207"/>
              <a:ext cx="465616"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CF</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92" name="テキスト ボックス 191"/>
            <p:cNvSpPr txBox="1"/>
            <p:nvPr/>
          </p:nvSpPr>
          <p:spPr>
            <a:xfrm>
              <a:off x="8061073" y="1638673"/>
              <a:ext cx="1047431"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CF-GSCs</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Tree>
    <p:extLst>
      <p:ext uri="{BB962C8B-B14F-4D97-AF65-F5344CB8AC3E}">
        <p14:creationId xmlns:p14="http://schemas.microsoft.com/office/powerpoint/2010/main" val="2598561153"/>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101" name="テキスト ボックス 10"/>
          <p:cNvSpPr txBox="1">
            <a:spLocks noChangeArrowheads="1"/>
          </p:cNvSpPr>
          <p:nvPr/>
        </p:nvSpPr>
        <p:spPr bwMode="auto">
          <a:xfrm>
            <a:off x="4471050" y="6227840"/>
            <a:ext cx="4394377" cy="430887"/>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Char char="•"/>
              <a:defRPr kumimoji="1" sz="3200">
                <a:solidFill>
                  <a:schemeClr val="tx1"/>
                </a:solidFill>
                <a:latin typeface="Arial" pitchFamily="34" charset="0"/>
                <a:ea typeface="ＭＳ Ｐゴシック" pitchFamily="50" charset="-128"/>
              </a:defRPr>
            </a:lvl1pPr>
            <a:lvl2pPr marL="742950" indent="-285750" eaLnBrk="0" hangingPunct="0">
              <a:spcBef>
                <a:spcPct val="20000"/>
              </a:spcBef>
              <a:buChar char="–"/>
              <a:defRPr kumimoji="1" sz="2800">
                <a:solidFill>
                  <a:schemeClr val="tx1"/>
                </a:solidFill>
                <a:latin typeface="Arial" pitchFamily="34" charset="0"/>
                <a:ea typeface="ＭＳ Ｐゴシック" pitchFamily="50" charset="-128"/>
              </a:defRPr>
            </a:lvl2pPr>
            <a:lvl3pPr marL="1143000" indent="-228600" eaLnBrk="0" hangingPunct="0">
              <a:spcBef>
                <a:spcPct val="20000"/>
              </a:spcBef>
              <a:buChar char="•"/>
              <a:defRPr kumimoji="1" sz="2400">
                <a:solidFill>
                  <a:schemeClr val="tx1"/>
                </a:solidFill>
                <a:latin typeface="Arial" pitchFamily="34" charset="0"/>
                <a:ea typeface="ＭＳ Ｐゴシック" pitchFamily="50" charset="-128"/>
              </a:defRPr>
            </a:lvl3pPr>
            <a:lvl4pPr marL="1600200" indent="-228600" eaLnBrk="0" hangingPunct="0">
              <a:spcBef>
                <a:spcPct val="20000"/>
              </a:spcBef>
              <a:buChar char="–"/>
              <a:defRPr kumimoji="1" sz="2000">
                <a:solidFill>
                  <a:schemeClr val="tx1"/>
                </a:solidFill>
                <a:latin typeface="Arial" pitchFamily="34" charset="0"/>
                <a:ea typeface="ＭＳ Ｐゴシック" pitchFamily="50" charset="-128"/>
              </a:defRPr>
            </a:lvl4pPr>
            <a:lvl5pPr marL="2057400" indent="-228600" eaLnBrk="0" hangingPunct="0">
              <a:spcBef>
                <a:spcPct val="20000"/>
              </a:spcBef>
              <a:buChar char="»"/>
              <a:defRPr kumimoji="1" sz="2000">
                <a:solidFill>
                  <a:schemeClr val="tx1"/>
                </a:solidFill>
                <a:latin typeface="Arial" pitchFamily="34" charset="0"/>
                <a:ea typeface="ＭＳ Ｐゴシック" pitchFamily="50" charset="-128"/>
              </a:defRPr>
            </a:lvl5pPr>
            <a:lvl6pPr marL="25146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6pPr>
            <a:lvl7pPr marL="29718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7pPr>
            <a:lvl8pPr marL="34290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8pPr>
            <a:lvl9pPr marL="38862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9pPr>
          </a:lstStyle>
          <a:p>
            <a:pPr eaLnBrk="1" hangingPunct="1">
              <a:spcBef>
                <a:spcPct val="0"/>
              </a:spcBef>
              <a:buFontTx/>
              <a:buNone/>
            </a:pPr>
            <a:r>
              <a:rPr lang="ja-JP" altLang="en-US" sz="11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100" dirty="0" smtClean="0">
                <a:latin typeface="Arial Unicode MS" panose="020B0604020202020204" pitchFamily="50" charset="-128"/>
                <a:ea typeface="Arial Unicode MS" panose="020B0604020202020204" pitchFamily="50" charset="-128"/>
                <a:cs typeface="Arial Unicode MS" panose="020B0604020202020204" pitchFamily="50" charset="-128"/>
              </a:rPr>
              <a:t>C(002</a:t>
            </a:r>
            <a:r>
              <a:rPr lang="en-US" altLang="ja-JP" sz="11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100" dirty="0">
                <a:latin typeface="Arial Unicode MS" panose="020B0604020202020204" pitchFamily="50" charset="-128"/>
                <a:ea typeface="Arial Unicode MS" panose="020B0604020202020204" pitchFamily="50" charset="-128"/>
                <a:cs typeface="Arial Unicode MS" panose="020B0604020202020204" pitchFamily="50" charset="-128"/>
              </a:rPr>
              <a:t>の強度からシェル径は</a:t>
            </a:r>
            <a:r>
              <a:rPr lang="en-US" altLang="ja-JP" sz="1100" dirty="0">
                <a:latin typeface="Arial Unicode MS" panose="020B0604020202020204" pitchFamily="50" charset="-128"/>
                <a:ea typeface="Arial Unicode MS" panose="020B0604020202020204" pitchFamily="50" charset="-128"/>
                <a:cs typeface="Arial Unicode MS" panose="020B0604020202020204" pitchFamily="50" charset="-128"/>
              </a:rPr>
              <a:t>wood-&gt;CF2S-&gt;CF1S-</a:t>
            </a:r>
            <a:r>
              <a:rPr lang="ja-JP" altLang="en-US" sz="1100" dirty="0">
                <a:latin typeface="Arial Unicode MS" panose="020B0604020202020204" pitchFamily="50" charset="-128"/>
                <a:ea typeface="Arial Unicode MS" panose="020B0604020202020204" pitchFamily="50" charset="-128"/>
                <a:cs typeface="Arial Unicode MS" panose="020B0604020202020204" pitchFamily="50" charset="-128"/>
              </a:rPr>
              <a:t>と推定される</a:t>
            </a:r>
            <a:endParaRPr lang="en-US" altLang="ja-JP" sz="1100" dirty="0">
              <a:latin typeface="Arial Unicode MS" panose="020B0604020202020204" pitchFamily="50" charset="-128"/>
              <a:ea typeface="Arial Unicode MS" panose="020B0604020202020204" pitchFamily="50" charset="-128"/>
              <a:cs typeface="Arial Unicode MS" panose="020B0604020202020204" pitchFamily="50" charset="-128"/>
            </a:endParaRPr>
          </a:p>
          <a:p>
            <a:pPr eaLnBrk="1" hangingPunct="1">
              <a:spcBef>
                <a:spcPct val="0"/>
              </a:spcBef>
              <a:buFontTx/>
              <a:buNone/>
            </a:pPr>
            <a:r>
              <a:rPr lang="ja-JP" altLang="en-US" sz="1100" dirty="0" smtClean="0">
                <a:latin typeface="Arial Unicode MS" panose="020B0604020202020204" pitchFamily="50" charset="-128"/>
                <a:ea typeface="Arial Unicode MS" panose="020B0604020202020204" pitchFamily="50" charset="-128"/>
                <a:cs typeface="Arial Unicode MS" panose="020B0604020202020204" pitchFamily="50" charset="-128"/>
              </a:rPr>
              <a:t>・残留</a:t>
            </a:r>
            <a:r>
              <a:rPr lang="en-US" altLang="ja-JP" sz="1100" dirty="0">
                <a:latin typeface="Arial Unicode MS" panose="020B0604020202020204" pitchFamily="50" charset="-128"/>
                <a:ea typeface="Arial Unicode MS" panose="020B0604020202020204" pitchFamily="50" charset="-128"/>
                <a:cs typeface="Arial Unicode MS" panose="020B0604020202020204" pitchFamily="50" charset="-128"/>
              </a:rPr>
              <a:t>Fe</a:t>
            </a:r>
            <a:r>
              <a:rPr lang="ja-JP" altLang="en-US" sz="1100" dirty="0">
                <a:latin typeface="Arial Unicode MS" panose="020B0604020202020204" pitchFamily="50" charset="-128"/>
                <a:ea typeface="Arial Unicode MS" panose="020B0604020202020204" pitchFamily="50" charset="-128"/>
                <a:cs typeface="Arial Unicode MS" panose="020B0604020202020204" pitchFamily="50" charset="-128"/>
              </a:rPr>
              <a:t>の化学形態が</a:t>
            </a:r>
            <a:r>
              <a:rPr lang="en-US" altLang="ja-JP" sz="1100" dirty="0">
                <a:latin typeface="Arial Unicode MS" panose="020B0604020202020204" pitchFamily="50" charset="-128"/>
                <a:ea typeface="Arial Unicode MS" panose="020B0604020202020204" pitchFamily="50" charset="-128"/>
                <a:cs typeface="Arial Unicode MS" panose="020B0604020202020204" pitchFamily="50" charset="-128"/>
              </a:rPr>
              <a:t>wood-</a:t>
            </a:r>
            <a:r>
              <a:rPr lang="ja-JP" altLang="en-US" sz="1100" dirty="0">
                <a:latin typeface="Arial Unicode MS" panose="020B0604020202020204" pitchFamily="50" charset="-128"/>
                <a:ea typeface="Arial Unicode MS" panose="020B0604020202020204" pitchFamily="50" charset="-128"/>
                <a:cs typeface="Arial Unicode MS" panose="020B0604020202020204" pitchFamily="50" charset="-128"/>
              </a:rPr>
              <a:t>と</a:t>
            </a:r>
            <a:r>
              <a:rPr lang="en-US" altLang="ja-JP" sz="1100" dirty="0">
                <a:latin typeface="Arial Unicode MS" panose="020B0604020202020204" pitchFamily="50" charset="-128"/>
                <a:ea typeface="Arial Unicode MS" panose="020B0604020202020204" pitchFamily="50" charset="-128"/>
                <a:cs typeface="Arial Unicode MS" panose="020B0604020202020204" pitchFamily="50" charset="-128"/>
              </a:rPr>
              <a:t>CF-</a:t>
            </a:r>
            <a:r>
              <a:rPr lang="ja-JP" altLang="en-US" sz="1100" dirty="0">
                <a:latin typeface="Arial Unicode MS" panose="020B0604020202020204" pitchFamily="50" charset="-128"/>
                <a:ea typeface="Arial Unicode MS" panose="020B0604020202020204" pitchFamily="50" charset="-128"/>
                <a:cs typeface="Arial Unicode MS" panose="020B0604020202020204" pitchFamily="50" charset="-128"/>
              </a:rPr>
              <a:t>で異なる</a:t>
            </a:r>
          </a:p>
        </p:txBody>
      </p:sp>
      <p:sp>
        <p:nvSpPr>
          <p:cNvPr id="2" name="正方形/長方形 1"/>
          <p:cNvSpPr/>
          <p:nvPr/>
        </p:nvSpPr>
        <p:spPr>
          <a:xfrm>
            <a:off x="39581" y="44624"/>
            <a:ext cx="3074881" cy="461665"/>
          </a:xfrm>
          <a:prstGeom prst="rect">
            <a:avLst/>
          </a:prstGeom>
          <a:ln>
            <a:solidFill>
              <a:schemeClr val="tx1"/>
            </a:solidFill>
          </a:ln>
        </p:spPr>
        <p:txBody>
          <a:bodyPr wrap="none">
            <a:spAutoFit/>
          </a:bodyPr>
          <a:lstStyle/>
          <a:p>
            <a:r>
              <a:rPr lang="en-US" altLang="ja-JP" sz="2400" b="1" dirty="0" smtClean="0">
                <a:latin typeface="Arial Unicode MS" panose="020B0604020202020204" pitchFamily="50" charset="-128"/>
                <a:ea typeface="Arial Unicode MS" panose="020B0604020202020204" pitchFamily="50" charset="-128"/>
                <a:cs typeface="Arial Unicode MS" panose="020B0604020202020204" pitchFamily="50" charset="-128"/>
              </a:rPr>
              <a:t>4.2</a:t>
            </a:r>
            <a:r>
              <a:rPr lang="ja-JP" altLang="en-US" sz="2400" b="1"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2400" b="1" dirty="0" smtClean="0">
                <a:latin typeface="Arial Unicode MS" panose="020B0604020202020204" pitchFamily="50" charset="-128"/>
                <a:ea typeface="Arial Unicode MS" panose="020B0604020202020204" pitchFamily="50" charset="-128"/>
                <a:cs typeface="Arial Unicode MS" panose="020B0604020202020204" pitchFamily="50" charset="-128"/>
              </a:rPr>
              <a:t>炭化方法の検討</a:t>
            </a:r>
            <a:endParaRPr lang="ja-JP" altLang="en-US" sz="2400" b="1"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nvGrpSpPr>
          <p:cNvPr id="9" name="グループ化 8"/>
          <p:cNvGrpSpPr/>
          <p:nvPr/>
        </p:nvGrpSpPr>
        <p:grpSpPr>
          <a:xfrm>
            <a:off x="50162" y="670064"/>
            <a:ext cx="2329118" cy="1487911"/>
            <a:chOff x="22440" y="967569"/>
            <a:chExt cx="2329118" cy="1487911"/>
          </a:xfrm>
        </p:grpSpPr>
        <p:pic>
          <p:nvPicPr>
            <p:cNvPr id="17" name="Picture 12" descr="https://images-na.ssl-images-amazon.com/images/S/aplus-seller-content-images-us-east-1/A1VC38T7YXB528/A3SOEBCJV41CJH/B01HHK1TDW/DApL2PbeQqm8._UX300_TTW_.jpg"/>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20924" y="967569"/>
              <a:ext cx="1583137" cy="1187353"/>
            </a:xfrm>
            <a:prstGeom prst="rect">
              <a:avLst/>
            </a:prstGeom>
            <a:noFill/>
            <a:extLst>
              <a:ext uri="{909E8E84-426E-40DD-AFC4-6F175D3DCCD1}">
                <a14:hiddenFill xmlns:a14="http://schemas.microsoft.com/office/drawing/2010/main">
                  <a:solidFill>
                    <a:srgbClr val="FFFFFF"/>
                  </a:solidFill>
                </a14:hiddenFill>
              </a:ext>
            </a:extLst>
          </p:spPr>
        </p:pic>
        <p:sp>
          <p:nvSpPr>
            <p:cNvPr id="5" name="テキスト ボックス 4"/>
            <p:cNvSpPr txBox="1"/>
            <p:nvPr/>
          </p:nvSpPr>
          <p:spPr>
            <a:xfrm>
              <a:off x="22440" y="2147703"/>
              <a:ext cx="2329118" cy="307777"/>
            </a:xfrm>
            <a:prstGeom prst="rect">
              <a:avLst/>
            </a:prstGeom>
            <a:noFill/>
          </p:spPr>
          <p:txBody>
            <a:bodyPr wrap="square" rtlCol="0">
              <a:spAutoFit/>
            </a:bodyPr>
            <a:lstStyle/>
            <a:p>
              <a:r>
                <a:rPr kumimoji="1" lang="en-US" altLang="ja-JP" sz="1400" b="1" dirty="0" smtClean="0"/>
                <a:t>CF</a:t>
              </a:r>
              <a:r>
                <a:rPr kumimoji="1" lang="ja-JP" altLang="en-US" sz="1400" b="1" dirty="0" smtClean="0"/>
                <a:t>繊維は</a:t>
              </a:r>
              <a:r>
                <a:rPr kumimoji="1"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剛直</a:t>
              </a:r>
              <a:r>
                <a:rPr kumimoji="1" lang="ja-JP" altLang="en-US" sz="1400" b="1" dirty="0" smtClean="0"/>
                <a:t>で嵩高い</a:t>
              </a:r>
              <a:r>
                <a:rPr lang="ja-JP" altLang="en-US" sz="1400" b="1" dirty="0"/>
                <a:t>　</a:t>
              </a:r>
              <a:endParaRPr kumimoji="1" lang="ja-JP" altLang="en-US" sz="1400" b="1" dirty="0"/>
            </a:p>
          </p:txBody>
        </p:sp>
      </p:grpSp>
      <p:grpSp>
        <p:nvGrpSpPr>
          <p:cNvPr id="4111" name="グループ化 4110"/>
          <p:cNvGrpSpPr/>
          <p:nvPr/>
        </p:nvGrpSpPr>
        <p:grpSpPr>
          <a:xfrm>
            <a:off x="1937420" y="641954"/>
            <a:ext cx="7271649" cy="2417232"/>
            <a:chOff x="2051720" y="641954"/>
            <a:chExt cx="7271649" cy="2417232"/>
          </a:xfrm>
        </p:grpSpPr>
        <p:grpSp>
          <p:nvGrpSpPr>
            <p:cNvPr id="4099" name="グループ化 4098"/>
            <p:cNvGrpSpPr/>
            <p:nvPr/>
          </p:nvGrpSpPr>
          <p:grpSpPr>
            <a:xfrm>
              <a:off x="2051720" y="644403"/>
              <a:ext cx="5832648" cy="2414783"/>
              <a:chOff x="2051720" y="644403"/>
              <a:chExt cx="5832648" cy="2414783"/>
            </a:xfrm>
          </p:grpSpPr>
          <p:sp>
            <p:nvSpPr>
              <p:cNvPr id="6" name="テキスト ボックス 5"/>
              <p:cNvSpPr txBox="1"/>
              <p:nvPr/>
            </p:nvSpPr>
            <p:spPr>
              <a:xfrm>
                <a:off x="2051720" y="1510030"/>
                <a:ext cx="965580" cy="307777"/>
              </a:xfrm>
              <a:prstGeom prst="rect">
                <a:avLst/>
              </a:prstGeom>
              <a:solidFill>
                <a:srgbClr val="FFC000"/>
              </a:solidFill>
              <a:ln>
                <a:solidFill>
                  <a:srgbClr val="0070C0"/>
                </a:solidFill>
              </a:ln>
            </p:spPr>
            <p:txBody>
              <a:bodyPr wrap="square" rtlCol="0">
                <a:spAutoFit/>
              </a:bodyPr>
              <a:lstStyle/>
              <a:p>
                <a:pPr algn="ct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繊維</a:t>
                </a:r>
                <a:endParaRPr kumimoji="1"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7" name="テキスト ボックス 6"/>
              <p:cNvSpPr txBox="1"/>
              <p:nvPr/>
            </p:nvSpPr>
            <p:spPr>
              <a:xfrm>
                <a:off x="3726904" y="2060848"/>
                <a:ext cx="1277144" cy="523220"/>
              </a:xfrm>
              <a:prstGeom prst="rect">
                <a:avLst/>
              </a:prstGeom>
              <a:noFill/>
              <a:ln>
                <a:solidFill>
                  <a:srgbClr val="0070C0"/>
                </a:solidFill>
              </a:ln>
            </p:spPr>
            <p:txBody>
              <a:bodyPr wrap="square" rtlCol="0">
                <a:spAutoFit/>
              </a:bodyPr>
              <a:lstStyle/>
              <a:p>
                <a:pPr algn="ct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CF500℃</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炭</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(CF-No500)</a:t>
                </a:r>
                <a:endParaRPr kumimoji="1"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1" name="テキスト ボックス 20"/>
              <p:cNvSpPr txBox="1"/>
              <p:nvPr/>
            </p:nvSpPr>
            <p:spPr>
              <a:xfrm>
                <a:off x="3707903" y="1392796"/>
                <a:ext cx="1694267" cy="523220"/>
              </a:xfrm>
              <a:prstGeom prst="rect">
                <a:avLst/>
              </a:prstGeom>
              <a:noFill/>
              <a:ln>
                <a:solidFill>
                  <a:srgbClr val="0070C0"/>
                </a:solidFill>
              </a:ln>
            </p:spPr>
            <p:txBody>
              <a:bodyPr wrap="square" rtlCol="0">
                <a:spAutoFit/>
              </a:bodyPr>
              <a:lstStyle/>
              <a:p>
                <a:pPr algn="ct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CF-Fe</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含有</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500℃</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炭</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CF-Fe500)</a:t>
                </a:r>
                <a:endParaRPr kumimoji="1"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2" name="テキスト ボックス 21"/>
              <p:cNvSpPr txBox="1"/>
              <p:nvPr/>
            </p:nvSpPr>
            <p:spPr>
              <a:xfrm>
                <a:off x="6048891" y="644403"/>
                <a:ext cx="1763469" cy="523220"/>
              </a:xfrm>
              <a:prstGeom prst="rect">
                <a:avLst/>
              </a:prstGeom>
              <a:noFill/>
              <a:ln>
                <a:solidFill>
                  <a:srgbClr val="0070C0"/>
                </a:solidFill>
              </a:ln>
            </p:spPr>
            <p:txBody>
              <a:bodyPr wrap="square" rtlCol="0">
                <a:spAutoFit/>
              </a:bodyPr>
              <a:lstStyle/>
              <a:p>
                <a:pPr algn="ct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CF-Fe</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含有</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炭</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(CF-Fe850-1S)</a:t>
                </a:r>
                <a:endParaRPr kumimoji="1"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3" name="テキスト ボックス 22"/>
              <p:cNvSpPr txBox="1"/>
              <p:nvPr/>
            </p:nvSpPr>
            <p:spPr>
              <a:xfrm>
                <a:off x="6096614" y="1393917"/>
                <a:ext cx="1787754" cy="523220"/>
              </a:xfrm>
              <a:prstGeom prst="rect">
                <a:avLst/>
              </a:prstGeom>
              <a:noFill/>
              <a:ln>
                <a:solidFill>
                  <a:srgbClr val="0070C0"/>
                </a:solidFill>
              </a:ln>
            </p:spPr>
            <p:txBody>
              <a:bodyPr wrap="square" rtlCol="0">
                <a:spAutoFit/>
              </a:bodyPr>
              <a:lstStyle/>
              <a:p>
                <a:pPr algn="ct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CF-Fe</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含有</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炭</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(CF-Fe850-2S)</a:t>
                </a:r>
                <a:endParaRPr kumimoji="1"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4" name="テキスト ボックス 23"/>
              <p:cNvSpPr txBox="1"/>
              <p:nvPr/>
            </p:nvSpPr>
            <p:spPr>
              <a:xfrm>
                <a:off x="6117067" y="2065386"/>
                <a:ext cx="1767301" cy="523220"/>
              </a:xfrm>
              <a:prstGeom prst="rect">
                <a:avLst/>
              </a:prstGeom>
              <a:noFill/>
              <a:ln>
                <a:solidFill>
                  <a:srgbClr val="0070C0"/>
                </a:solidFill>
              </a:ln>
            </p:spPr>
            <p:txBody>
              <a:bodyPr wrap="square" rtlCol="0">
                <a:spAutoFit/>
              </a:bodyPr>
              <a:lstStyle/>
              <a:p>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CF-Fe</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含有</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炭</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CF-No500Fe850)</a:t>
                </a:r>
                <a:endParaRPr kumimoji="1"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cxnSp>
            <p:nvCxnSpPr>
              <p:cNvPr id="18" name="直線矢印コネクタ 17"/>
              <p:cNvCxnSpPr/>
              <p:nvPr/>
            </p:nvCxnSpPr>
            <p:spPr>
              <a:xfrm flipV="1">
                <a:off x="3011301" y="1817807"/>
                <a:ext cx="715603" cy="2"/>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20" name="直線矢印コネクタ 19"/>
              <p:cNvCxnSpPr>
                <a:stCxn id="21" idx="3"/>
                <a:endCxn id="23" idx="1"/>
              </p:cNvCxnSpPr>
              <p:nvPr/>
            </p:nvCxnSpPr>
            <p:spPr>
              <a:xfrm>
                <a:off x="5402170" y="1654406"/>
                <a:ext cx="694444" cy="1121"/>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26" name="カギ線コネクタ 25"/>
              <p:cNvCxnSpPr>
                <a:endCxn id="22" idx="1"/>
              </p:cNvCxnSpPr>
              <p:nvPr/>
            </p:nvCxnSpPr>
            <p:spPr>
              <a:xfrm flipV="1">
                <a:off x="3017300" y="906013"/>
                <a:ext cx="3031591" cy="661238"/>
              </a:xfrm>
              <a:prstGeom prst="bentConnector3">
                <a:avLst>
                  <a:gd name="adj1" fmla="val 686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30" name="直線矢印コネクタ 29"/>
              <p:cNvCxnSpPr>
                <a:stCxn id="53" idx="3"/>
                <a:endCxn id="7" idx="1"/>
              </p:cNvCxnSpPr>
              <p:nvPr/>
            </p:nvCxnSpPr>
            <p:spPr>
              <a:xfrm flipV="1">
                <a:off x="3048905" y="2322458"/>
                <a:ext cx="677999" cy="3843"/>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32" name="直線矢印コネクタ 31"/>
              <p:cNvCxnSpPr>
                <a:stCxn id="7" idx="3"/>
                <a:endCxn id="24" idx="1"/>
              </p:cNvCxnSpPr>
              <p:nvPr/>
            </p:nvCxnSpPr>
            <p:spPr>
              <a:xfrm>
                <a:off x="5004048" y="2322458"/>
                <a:ext cx="1113019" cy="4538"/>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sp>
            <p:nvSpPr>
              <p:cNvPr id="34" name="テキスト ボックス 33"/>
              <p:cNvSpPr txBox="1"/>
              <p:nvPr/>
            </p:nvSpPr>
            <p:spPr>
              <a:xfrm>
                <a:off x="2144369" y="1029123"/>
                <a:ext cx="780282" cy="276999"/>
              </a:xfrm>
              <a:prstGeom prst="rect">
                <a:avLst/>
              </a:prstGeom>
              <a:solidFill>
                <a:srgbClr val="99CCFF"/>
              </a:solidFill>
              <a:ln>
                <a:solidFill>
                  <a:srgbClr val="0070C0"/>
                </a:solidFill>
              </a:ln>
            </p:spPr>
            <p:txBody>
              <a:bodyPr wrap="square" rtlCol="0">
                <a:spAutoFit/>
              </a:bodyPr>
              <a:lstStyle/>
              <a:p>
                <a:pPr algn="ctr"/>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硝酸鉄</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cxnSp>
            <p:nvCxnSpPr>
              <p:cNvPr id="36" name="直線矢印コネクタ 35"/>
              <p:cNvCxnSpPr>
                <a:stCxn id="34" idx="2"/>
              </p:cNvCxnSpPr>
              <p:nvPr/>
            </p:nvCxnSpPr>
            <p:spPr>
              <a:xfrm>
                <a:off x="2534510" y="1306122"/>
                <a:ext cx="0" cy="191847"/>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grpSp>
            <p:nvGrpSpPr>
              <p:cNvPr id="39" name="グループ化 38"/>
              <p:cNvGrpSpPr/>
              <p:nvPr/>
            </p:nvGrpSpPr>
            <p:grpSpPr>
              <a:xfrm>
                <a:off x="4007742" y="2584068"/>
                <a:ext cx="780282" cy="475118"/>
                <a:chOff x="5096634" y="2370578"/>
                <a:chExt cx="780282" cy="475118"/>
              </a:xfrm>
            </p:grpSpPr>
            <p:sp>
              <p:nvSpPr>
                <p:cNvPr id="48" name="テキスト ボックス 47"/>
                <p:cNvSpPr txBox="1"/>
                <p:nvPr/>
              </p:nvSpPr>
              <p:spPr>
                <a:xfrm>
                  <a:off x="5096634" y="2568697"/>
                  <a:ext cx="780282" cy="276999"/>
                </a:xfrm>
                <a:prstGeom prst="rect">
                  <a:avLst/>
                </a:prstGeom>
                <a:solidFill>
                  <a:srgbClr val="99CCFF"/>
                </a:solidFill>
                <a:ln>
                  <a:solidFill>
                    <a:srgbClr val="0070C0"/>
                  </a:solidFill>
                </a:ln>
              </p:spPr>
              <p:txBody>
                <a:bodyPr wrap="square" rtlCol="0">
                  <a:spAutoFit/>
                </a:bodyPr>
                <a:lstStyle/>
                <a:p>
                  <a:pPr algn="ctr"/>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硝酸鉄</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cxnSp>
              <p:nvCxnSpPr>
                <p:cNvPr id="38" name="直線矢印コネクタ 37"/>
                <p:cNvCxnSpPr>
                  <a:stCxn id="48" idx="0"/>
                  <a:endCxn id="7" idx="2"/>
                </p:cNvCxnSpPr>
                <p:nvPr/>
              </p:nvCxnSpPr>
              <p:spPr>
                <a:xfrm flipH="1" flipV="1">
                  <a:off x="5454368" y="2370578"/>
                  <a:ext cx="0" cy="198119"/>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grpSp>
          <p:sp>
            <p:nvSpPr>
              <p:cNvPr id="53" name="テキスト ボックス 52"/>
              <p:cNvSpPr txBox="1"/>
              <p:nvPr/>
            </p:nvSpPr>
            <p:spPr>
              <a:xfrm>
                <a:off x="2083325" y="2172412"/>
                <a:ext cx="965580" cy="307777"/>
              </a:xfrm>
              <a:prstGeom prst="rect">
                <a:avLst/>
              </a:prstGeom>
              <a:solidFill>
                <a:srgbClr val="FFC000"/>
              </a:solidFill>
              <a:ln>
                <a:solidFill>
                  <a:srgbClr val="0070C0"/>
                </a:solidFill>
              </a:ln>
            </p:spPr>
            <p:txBody>
              <a:bodyPr wrap="square" rtlCol="0">
                <a:spAutoFit/>
              </a:bodyPr>
              <a:lstStyle/>
              <a:p>
                <a:pPr algn="ct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繊維</a:t>
                </a:r>
                <a:endParaRPr kumimoji="1"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6" name="テキスト ボックス 45"/>
              <p:cNvSpPr txBox="1"/>
              <p:nvPr/>
            </p:nvSpPr>
            <p:spPr>
              <a:xfrm>
                <a:off x="3965625" y="650305"/>
                <a:ext cx="1182440" cy="261610"/>
              </a:xfrm>
              <a:prstGeom prst="rect">
                <a:avLst/>
              </a:prstGeom>
              <a:noFill/>
            </p:spPr>
            <p:txBody>
              <a:bodyPr wrap="square" rtlCol="0">
                <a:spAutoFit/>
              </a:bodyPr>
              <a:lstStyle/>
              <a:p>
                <a:pPr algn="ctr"/>
                <a:r>
                  <a:rPr kumimoji="1" lang="en-US" altLang="ja-JP" sz="1100"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kumimoji="1" lang="ja-JP" altLang="en-US" sz="1100" dirty="0" smtClean="0">
                    <a:latin typeface="Arial Unicode MS" panose="020B0604020202020204" pitchFamily="50" charset="-128"/>
                    <a:ea typeface="Arial Unicode MS" panose="020B0604020202020204" pitchFamily="50" charset="-128"/>
                    <a:cs typeface="Arial Unicode MS" panose="020B0604020202020204" pitchFamily="50" charset="-128"/>
                  </a:rPr>
                  <a:t>炭化</a:t>
                </a:r>
                <a:endParaRPr kumimoji="1" lang="ja-JP" altLang="en-US" sz="11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0" name="テキスト ボックス 59"/>
              <p:cNvSpPr txBox="1"/>
              <p:nvPr/>
            </p:nvSpPr>
            <p:spPr>
              <a:xfrm>
                <a:off x="5155852" y="1420811"/>
                <a:ext cx="1182440" cy="261610"/>
              </a:xfrm>
              <a:prstGeom prst="rect">
                <a:avLst/>
              </a:prstGeom>
              <a:noFill/>
            </p:spPr>
            <p:txBody>
              <a:bodyPr wrap="square" rtlCol="0">
                <a:spAutoFit/>
              </a:bodyPr>
              <a:lstStyle/>
              <a:p>
                <a:pPr algn="ctr"/>
                <a:r>
                  <a:rPr kumimoji="1" lang="en-US" altLang="ja-JP" sz="1100"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kumimoji="1" lang="ja-JP" altLang="en-US" sz="1100" dirty="0" smtClean="0">
                    <a:latin typeface="Arial Unicode MS" panose="020B0604020202020204" pitchFamily="50" charset="-128"/>
                    <a:ea typeface="Arial Unicode MS" panose="020B0604020202020204" pitchFamily="50" charset="-128"/>
                    <a:cs typeface="Arial Unicode MS" panose="020B0604020202020204" pitchFamily="50" charset="-128"/>
                  </a:rPr>
                  <a:t>炭化</a:t>
                </a:r>
                <a:endParaRPr kumimoji="1" lang="ja-JP" altLang="en-US" sz="11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1" name="テキスト ボックス 60"/>
              <p:cNvSpPr txBox="1"/>
              <p:nvPr/>
            </p:nvSpPr>
            <p:spPr>
              <a:xfrm>
                <a:off x="4973736" y="2083890"/>
                <a:ext cx="1182440" cy="261610"/>
              </a:xfrm>
              <a:prstGeom prst="rect">
                <a:avLst/>
              </a:prstGeom>
              <a:noFill/>
            </p:spPr>
            <p:txBody>
              <a:bodyPr wrap="square" rtlCol="0">
                <a:spAutoFit/>
              </a:bodyPr>
              <a:lstStyle/>
              <a:p>
                <a:pPr algn="ctr"/>
                <a:r>
                  <a:rPr kumimoji="1" lang="en-US" altLang="ja-JP" sz="1100"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kumimoji="1" lang="ja-JP" altLang="en-US" sz="1100" dirty="0" smtClean="0">
                    <a:latin typeface="Arial Unicode MS" panose="020B0604020202020204" pitchFamily="50" charset="-128"/>
                    <a:ea typeface="Arial Unicode MS" panose="020B0604020202020204" pitchFamily="50" charset="-128"/>
                    <a:cs typeface="Arial Unicode MS" panose="020B0604020202020204" pitchFamily="50" charset="-128"/>
                  </a:rPr>
                  <a:t>炭化</a:t>
                </a:r>
                <a:endParaRPr kumimoji="1" lang="ja-JP" altLang="en-US" sz="11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6" name="テキスト ボックス 65"/>
              <p:cNvSpPr txBox="1"/>
              <p:nvPr/>
            </p:nvSpPr>
            <p:spPr>
              <a:xfrm>
                <a:off x="2813496" y="2083890"/>
                <a:ext cx="1182440" cy="261610"/>
              </a:xfrm>
              <a:prstGeom prst="rect">
                <a:avLst/>
              </a:prstGeom>
              <a:noFill/>
            </p:spPr>
            <p:txBody>
              <a:bodyPr wrap="square" rtlCol="0">
                <a:spAutoFit/>
              </a:bodyPr>
              <a:lstStyle/>
              <a:p>
                <a:pPr algn="ctr"/>
                <a:r>
                  <a:rPr kumimoji="1" lang="en-US" altLang="ja-JP" sz="1100" dirty="0" smtClean="0">
                    <a:latin typeface="Arial Unicode MS" panose="020B0604020202020204" pitchFamily="50" charset="-128"/>
                    <a:ea typeface="Arial Unicode MS" panose="020B0604020202020204" pitchFamily="50" charset="-128"/>
                    <a:cs typeface="Arial Unicode MS" panose="020B0604020202020204" pitchFamily="50" charset="-128"/>
                  </a:rPr>
                  <a:t>500℃</a:t>
                </a:r>
                <a:r>
                  <a:rPr kumimoji="1" lang="ja-JP" altLang="en-US" sz="1100" dirty="0" smtClean="0">
                    <a:latin typeface="Arial Unicode MS" panose="020B0604020202020204" pitchFamily="50" charset="-128"/>
                    <a:ea typeface="Arial Unicode MS" panose="020B0604020202020204" pitchFamily="50" charset="-128"/>
                    <a:cs typeface="Arial Unicode MS" panose="020B0604020202020204" pitchFamily="50" charset="-128"/>
                  </a:rPr>
                  <a:t>炭化</a:t>
                </a:r>
                <a:endParaRPr kumimoji="1" lang="ja-JP" altLang="en-US" sz="11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9" name="テキスト ボックス 68"/>
              <p:cNvSpPr txBox="1"/>
              <p:nvPr/>
            </p:nvSpPr>
            <p:spPr>
              <a:xfrm>
                <a:off x="2771800" y="1583214"/>
                <a:ext cx="1182440" cy="261610"/>
              </a:xfrm>
              <a:prstGeom prst="rect">
                <a:avLst/>
              </a:prstGeom>
              <a:noFill/>
            </p:spPr>
            <p:txBody>
              <a:bodyPr wrap="square" rtlCol="0">
                <a:spAutoFit/>
              </a:bodyPr>
              <a:lstStyle/>
              <a:p>
                <a:pPr algn="ctr"/>
                <a:r>
                  <a:rPr kumimoji="1" lang="en-US" altLang="ja-JP" sz="1100" dirty="0" smtClean="0">
                    <a:latin typeface="Arial Unicode MS" panose="020B0604020202020204" pitchFamily="50" charset="-128"/>
                    <a:ea typeface="Arial Unicode MS" panose="020B0604020202020204" pitchFamily="50" charset="-128"/>
                    <a:cs typeface="Arial Unicode MS" panose="020B0604020202020204" pitchFamily="50" charset="-128"/>
                  </a:rPr>
                  <a:t>500℃</a:t>
                </a:r>
                <a:r>
                  <a:rPr kumimoji="1" lang="ja-JP" altLang="en-US" sz="1100" dirty="0" smtClean="0">
                    <a:latin typeface="Arial Unicode MS" panose="020B0604020202020204" pitchFamily="50" charset="-128"/>
                    <a:ea typeface="Arial Unicode MS" panose="020B0604020202020204" pitchFamily="50" charset="-128"/>
                    <a:cs typeface="Arial Unicode MS" panose="020B0604020202020204" pitchFamily="50" charset="-128"/>
                  </a:rPr>
                  <a:t>炭化</a:t>
                </a:r>
                <a:endParaRPr kumimoji="1" lang="ja-JP" altLang="en-US" sz="11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4104" name="テキスト ボックス 4103"/>
            <p:cNvSpPr txBox="1"/>
            <p:nvPr/>
          </p:nvSpPr>
          <p:spPr>
            <a:xfrm>
              <a:off x="7716663" y="641954"/>
              <a:ext cx="1080120" cy="523220"/>
            </a:xfrm>
            <a:prstGeom prst="rect">
              <a:avLst/>
            </a:prstGeom>
            <a:noFill/>
          </p:spPr>
          <p:txBody>
            <a:bodyPr wrap="square" rtlCol="0">
              <a:spAutoFit/>
            </a:bodyPr>
            <a:lstStyle/>
            <a:p>
              <a:pPr algn="ctr"/>
              <a:r>
                <a:rPr kumimoji="1"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一段炭化</a:t>
              </a:r>
              <a:endParaRPr kumimoji="1"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kumimoji="1"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1S</a:t>
              </a:r>
              <a:endParaRPr kumimoji="1"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81" name="テキスト ボックス 80"/>
            <p:cNvSpPr txBox="1"/>
            <p:nvPr/>
          </p:nvSpPr>
          <p:spPr>
            <a:xfrm>
              <a:off x="7756772" y="1403033"/>
              <a:ext cx="1080120" cy="523220"/>
            </a:xfrm>
            <a:prstGeom prst="rect">
              <a:avLst/>
            </a:prstGeom>
            <a:noFill/>
          </p:spPr>
          <p:txBody>
            <a:bodyPr wrap="square" rtlCol="0">
              <a:spAutoFit/>
            </a:bodyPr>
            <a:lstStyle/>
            <a:p>
              <a:pPr algn="ctr"/>
              <a:r>
                <a:rPr kumimoji="1"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二段炭化</a:t>
              </a:r>
              <a:endParaRPr kumimoji="1"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kumimoji="1"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2S</a:t>
              </a:r>
              <a:endParaRPr kumimoji="1"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82" name="テキスト ボックス 81"/>
            <p:cNvSpPr txBox="1"/>
            <p:nvPr/>
          </p:nvSpPr>
          <p:spPr>
            <a:xfrm>
              <a:off x="7734605" y="2060848"/>
              <a:ext cx="1588764" cy="523220"/>
            </a:xfrm>
            <a:prstGeom prst="rect">
              <a:avLst/>
            </a:prstGeom>
            <a:noFill/>
          </p:spPr>
          <p:txBody>
            <a:bodyPr wrap="square" rtlCol="0">
              <a:spAutoFit/>
            </a:bodyPr>
            <a:lstStyle/>
            <a:p>
              <a:pPr algn="ctr"/>
              <a:r>
                <a:rPr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rPr>
                <a:t>触媒後添加</a:t>
              </a:r>
              <a:r>
                <a:rPr lang="ja-JP" altLang="en-US"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炭化</a:t>
              </a:r>
              <a:endParaRPr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kumimoji="1" lang="en-US" altLang="ja-JP" sz="1400" b="1" dirty="0" smtClean="0">
                  <a:latin typeface="Arial Unicode MS" panose="020B0604020202020204" pitchFamily="50" charset="-128"/>
                  <a:ea typeface="Arial Unicode MS" panose="020B0604020202020204" pitchFamily="50" charset="-128"/>
                  <a:cs typeface="Arial Unicode MS" panose="020B0604020202020204" pitchFamily="50" charset="-128"/>
                </a:rPr>
                <a:t>L2S</a:t>
              </a:r>
              <a:endParaRPr kumimoji="1"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89" name="テキスト ボックス 11"/>
          <p:cNvSpPr txBox="1">
            <a:spLocks noChangeArrowheads="1"/>
          </p:cNvSpPr>
          <p:nvPr/>
        </p:nvSpPr>
        <p:spPr bwMode="auto">
          <a:xfrm>
            <a:off x="91423" y="3898210"/>
            <a:ext cx="4244453" cy="2339102"/>
          </a:xfrm>
          <a:prstGeom prst="rect">
            <a:avLst/>
          </a:prstGeom>
          <a:noFill/>
          <a:ln w="9525">
            <a:noFill/>
            <a:miter lim="800000"/>
            <a:headEnd/>
            <a:tailEnd/>
          </a:ln>
          <a:extLst>
            <a:ext uri="{909E8E84-426E-40DD-AFC4-6F175D3DCCD1}">
              <a14:hiddenFill xmlns:a14="http://schemas.microsoft.com/office/drawing/2010/main">
                <a:solidFill>
                  <a:srgbClr val="FFFFFF"/>
                </a:solidFill>
              </a14:hiddenFill>
            </a:ext>
          </a:extLst>
        </p:spPr>
        <p:txBody>
          <a:bodyPr wrap="square">
            <a:spAutoFit/>
          </a:bodyPr>
          <a:lstStyle>
            <a:lvl1pPr eaLnBrk="0" hangingPunct="0">
              <a:spcBef>
                <a:spcPct val="20000"/>
              </a:spcBef>
              <a:buChar char="•"/>
              <a:defRPr kumimoji="1" sz="3200">
                <a:solidFill>
                  <a:schemeClr val="tx1"/>
                </a:solidFill>
                <a:latin typeface="Arial" pitchFamily="34" charset="0"/>
                <a:ea typeface="ＭＳ Ｐゴシック" pitchFamily="50" charset="-128"/>
              </a:defRPr>
            </a:lvl1pPr>
            <a:lvl2pPr marL="742950" indent="-285750" eaLnBrk="0" hangingPunct="0">
              <a:spcBef>
                <a:spcPct val="20000"/>
              </a:spcBef>
              <a:buChar char="–"/>
              <a:defRPr kumimoji="1" sz="2800">
                <a:solidFill>
                  <a:schemeClr val="tx1"/>
                </a:solidFill>
                <a:latin typeface="Arial" pitchFamily="34" charset="0"/>
                <a:ea typeface="ＭＳ Ｐゴシック" pitchFamily="50" charset="-128"/>
              </a:defRPr>
            </a:lvl2pPr>
            <a:lvl3pPr marL="1143000" indent="-228600" eaLnBrk="0" hangingPunct="0">
              <a:spcBef>
                <a:spcPct val="20000"/>
              </a:spcBef>
              <a:buChar char="•"/>
              <a:defRPr kumimoji="1" sz="2400">
                <a:solidFill>
                  <a:schemeClr val="tx1"/>
                </a:solidFill>
                <a:latin typeface="Arial" pitchFamily="34" charset="0"/>
                <a:ea typeface="ＭＳ Ｐゴシック" pitchFamily="50" charset="-128"/>
              </a:defRPr>
            </a:lvl3pPr>
            <a:lvl4pPr marL="1600200" indent="-228600" eaLnBrk="0" hangingPunct="0">
              <a:spcBef>
                <a:spcPct val="20000"/>
              </a:spcBef>
              <a:buChar char="–"/>
              <a:defRPr kumimoji="1" sz="2000">
                <a:solidFill>
                  <a:schemeClr val="tx1"/>
                </a:solidFill>
                <a:latin typeface="Arial" pitchFamily="34" charset="0"/>
                <a:ea typeface="ＭＳ Ｐゴシック" pitchFamily="50" charset="-128"/>
              </a:defRPr>
            </a:lvl4pPr>
            <a:lvl5pPr marL="2057400" indent="-228600" eaLnBrk="0" hangingPunct="0">
              <a:spcBef>
                <a:spcPct val="20000"/>
              </a:spcBef>
              <a:buChar char="»"/>
              <a:defRPr kumimoji="1" sz="2000">
                <a:solidFill>
                  <a:schemeClr val="tx1"/>
                </a:solidFill>
                <a:latin typeface="Arial" pitchFamily="34" charset="0"/>
                <a:ea typeface="ＭＳ Ｐゴシック" pitchFamily="50" charset="-128"/>
              </a:defRPr>
            </a:lvl5pPr>
            <a:lvl6pPr marL="25146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6pPr>
            <a:lvl7pPr marL="29718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7pPr>
            <a:lvl8pPr marL="34290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8pPr>
            <a:lvl9pPr marL="38862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9pPr>
          </a:lstStyle>
          <a:p>
            <a:pPr eaLnBrk="1" hangingPunct="1">
              <a:spcBef>
                <a:spcPct val="0"/>
              </a:spcBef>
              <a:buFontTx/>
              <a:buNone/>
            </a:pP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180975" indent="-180975" eaLnBrk="1" hangingPunct="1">
              <a:spcBef>
                <a:spcPct val="0"/>
              </a:spcBef>
              <a:buFontTx/>
              <a:buNone/>
            </a:pP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①</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XRD</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で</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GSCs</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を比較すると、いずれも木材よりシェル径は小さく、</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1S</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は最も小さい。シェルの大きい方が結晶性は高く、導電性能が高い。</a:t>
            </a: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180975" indent="-180975" eaLnBrk="1" hangingPunct="1">
              <a:spcBef>
                <a:spcPct val="0"/>
              </a:spcBef>
              <a:buFontTx/>
              <a:buNone/>
            </a:pP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②</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は嵩高いため</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一段炭化による炭化炉の収量は少なく、</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1S</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プロセスのコストパフォーマンスは低いと考えられる。</a:t>
            </a: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eaLnBrk="1" hangingPunct="1">
              <a:spcBef>
                <a:spcPct val="0"/>
              </a:spcBef>
              <a:buFontTx/>
              <a:buNone/>
            </a:pPr>
            <a:endPar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endParaRPr>
          </a:p>
          <a:p>
            <a:pPr eaLnBrk="1" hangingPunct="1">
              <a:spcBef>
                <a:spcPct val="0"/>
              </a:spcBef>
              <a:buFontTx/>
              <a:buNone/>
            </a:pPr>
            <a:r>
              <a:rPr lang="en-US" altLang="ja-JP"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CF</a:t>
            </a:r>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の炭化方法は</a:t>
            </a:r>
            <a:r>
              <a:rPr lang="en-US" altLang="ja-JP"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2S</a:t>
            </a:r>
            <a:r>
              <a:rPr lang="ja-JP" altLang="en-US" sz="2000" b="1" dirty="0" smtClean="0">
                <a:latin typeface="Arial Unicode MS" panose="020B0604020202020204" pitchFamily="50" charset="-128"/>
                <a:ea typeface="Arial Unicode MS" panose="020B0604020202020204" pitchFamily="50" charset="-128"/>
                <a:cs typeface="Arial Unicode MS" panose="020B0604020202020204" pitchFamily="50" charset="-128"/>
              </a:rPr>
              <a:t>が適している。</a:t>
            </a:r>
            <a:endParaRPr lang="en-US" altLang="ja-JP" sz="2000" b="1"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eaLnBrk="1" hangingPunct="1">
              <a:spcBef>
                <a:spcPct val="0"/>
              </a:spcBef>
              <a:buFontTx/>
              <a:buNone/>
            </a:pPr>
            <a:endParaRPr lang="ja-JP" altLang="en-US" sz="1400" b="1"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116" name="テキスト ボックス 4115"/>
          <p:cNvSpPr txBox="1"/>
          <p:nvPr/>
        </p:nvSpPr>
        <p:spPr>
          <a:xfrm>
            <a:off x="6511822" y="3787534"/>
            <a:ext cx="2236642" cy="461665"/>
          </a:xfrm>
          <a:prstGeom prst="rect">
            <a:avLst/>
          </a:prstGeom>
          <a:noFill/>
        </p:spPr>
        <p:txBody>
          <a:bodyPr wrap="square" rtlCol="0">
            <a:spAutoFit/>
          </a:bodyPr>
          <a:lstStyle/>
          <a:p>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CF</a:t>
            </a:r>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および木材（カラマツ）の</a:t>
            </a: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GSCs</a:t>
            </a:r>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XRD</a:t>
            </a:r>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プロファイル</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117" name="テキスト ボックス 4116"/>
          <p:cNvSpPr txBox="1"/>
          <p:nvPr/>
        </p:nvSpPr>
        <p:spPr>
          <a:xfrm>
            <a:off x="323528" y="2214695"/>
            <a:ext cx="1480533" cy="646331"/>
          </a:xfrm>
          <a:prstGeom prst="rect">
            <a:avLst/>
          </a:prstGeom>
          <a:solidFill>
            <a:srgbClr val="002060"/>
          </a:solidFill>
        </p:spPr>
        <p:txBody>
          <a:bodyPr wrap="square" rtlCol="0">
            <a:spAutoFit/>
          </a:bodyPr>
          <a:lstStyle/>
          <a:p>
            <a:r>
              <a:rPr kumimoji="1" lang="en-US" altLang="ja-JP" b="1"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3</a:t>
            </a:r>
            <a:r>
              <a:rPr kumimoji="1" lang="ja-JP" altLang="en-US" b="1"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種類の炭化方法を検討</a:t>
            </a:r>
            <a:endParaRPr kumimoji="1" lang="ja-JP" altLang="en-US"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1" name="正方形/長方形 10"/>
          <p:cNvSpPr/>
          <p:nvPr/>
        </p:nvSpPr>
        <p:spPr>
          <a:xfrm>
            <a:off x="467544" y="3189494"/>
            <a:ext cx="3246402" cy="461665"/>
          </a:xfrm>
          <a:prstGeom prst="rect">
            <a:avLst/>
          </a:prstGeom>
          <a:ln>
            <a:solidFill>
              <a:schemeClr val="tx1"/>
            </a:solidFill>
          </a:ln>
        </p:spPr>
        <p:txBody>
          <a:bodyPr wrap="none">
            <a:spAutoFit/>
          </a:bodyPr>
          <a:lstStyle/>
          <a:p>
            <a:pPr lvl="0">
              <a:spcBef>
                <a:spcPct val="0"/>
              </a:spcBef>
            </a:pPr>
            <a:r>
              <a:rPr lang="en-US" altLang="ja-JP" sz="2400" b="1" dirty="0">
                <a:solidFill>
                  <a:prstClr val="black"/>
                </a:solidFill>
                <a:latin typeface="Arial Unicode MS" panose="020B0604020202020204" pitchFamily="50" charset="-128"/>
                <a:ea typeface="Arial Unicode MS" panose="020B0604020202020204" pitchFamily="50" charset="-128"/>
                <a:cs typeface="Arial Unicode MS" panose="020B0604020202020204" pitchFamily="50" charset="-128"/>
              </a:rPr>
              <a:t>4.2.1</a:t>
            </a:r>
            <a:r>
              <a:rPr lang="ja-JP" altLang="en-US" sz="2400" b="1" dirty="0">
                <a:solidFill>
                  <a:prstClr val="black"/>
                </a:solidFill>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2400" b="1" dirty="0">
                <a:solidFill>
                  <a:prstClr val="black"/>
                </a:solidFill>
                <a:latin typeface="Arial Unicode MS" panose="020B0604020202020204" pitchFamily="50" charset="-128"/>
                <a:ea typeface="Arial Unicode MS" panose="020B0604020202020204" pitchFamily="50" charset="-128"/>
                <a:cs typeface="Arial Unicode MS" panose="020B0604020202020204" pitchFamily="50" charset="-128"/>
              </a:rPr>
              <a:t>1S</a:t>
            </a:r>
            <a:r>
              <a:rPr lang="ja-JP" altLang="en-US" sz="2400" b="1" dirty="0">
                <a:solidFill>
                  <a:prstClr val="black"/>
                </a:solidFill>
                <a:latin typeface="Arial Unicode MS" panose="020B0604020202020204" pitchFamily="50" charset="-128"/>
                <a:ea typeface="Arial Unicode MS" panose="020B0604020202020204" pitchFamily="50" charset="-128"/>
                <a:cs typeface="Arial Unicode MS" panose="020B0604020202020204" pitchFamily="50" charset="-128"/>
              </a:rPr>
              <a:t>と</a:t>
            </a:r>
            <a:r>
              <a:rPr lang="en-US" altLang="ja-JP" sz="2400" b="1" dirty="0">
                <a:solidFill>
                  <a:prstClr val="black"/>
                </a:solidFill>
                <a:latin typeface="Arial Unicode MS" panose="020B0604020202020204" pitchFamily="50" charset="-128"/>
                <a:ea typeface="Arial Unicode MS" panose="020B0604020202020204" pitchFamily="50" charset="-128"/>
                <a:cs typeface="Arial Unicode MS" panose="020B0604020202020204" pitchFamily="50" charset="-128"/>
              </a:rPr>
              <a:t>2S </a:t>
            </a:r>
            <a:r>
              <a:rPr lang="ja-JP" altLang="en-US" sz="2400" b="1" dirty="0">
                <a:solidFill>
                  <a:prstClr val="black"/>
                </a:solidFill>
                <a:latin typeface="Arial Unicode MS" panose="020B0604020202020204" pitchFamily="50" charset="-128"/>
                <a:ea typeface="Arial Unicode MS" panose="020B0604020202020204" pitchFamily="50" charset="-128"/>
                <a:cs typeface="Arial Unicode MS" panose="020B0604020202020204" pitchFamily="50" charset="-128"/>
              </a:rPr>
              <a:t>の比較</a:t>
            </a:r>
            <a:endParaRPr lang="en-US" altLang="ja-JP" sz="2400" b="1" dirty="0">
              <a:solidFill>
                <a:prstClr val="black"/>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nvGrpSpPr>
          <p:cNvPr id="13" name="グループ化 12"/>
          <p:cNvGrpSpPr/>
          <p:nvPr/>
        </p:nvGrpSpPr>
        <p:grpSpPr>
          <a:xfrm>
            <a:off x="4283968" y="3336036"/>
            <a:ext cx="4709966" cy="3292978"/>
            <a:chOff x="4283968" y="3336036"/>
            <a:chExt cx="4709966" cy="3292978"/>
          </a:xfrm>
        </p:grpSpPr>
        <p:grpSp>
          <p:nvGrpSpPr>
            <p:cNvPr id="4115" name="グループ化 4114"/>
            <p:cNvGrpSpPr/>
            <p:nvPr/>
          </p:nvGrpSpPr>
          <p:grpSpPr>
            <a:xfrm>
              <a:off x="4283968" y="3336036"/>
              <a:ext cx="4709966" cy="3292978"/>
              <a:chOff x="664724" y="3565021"/>
              <a:chExt cx="5042083" cy="3292978"/>
            </a:xfrm>
          </p:grpSpPr>
          <p:grpSp>
            <p:nvGrpSpPr>
              <p:cNvPr id="4113" name="グループ化 4112"/>
              <p:cNvGrpSpPr/>
              <p:nvPr/>
            </p:nvGrpSpPr>
            <p:grpSpPr>
              <a:xfrm>
                <a:off x="931416" y="3730505"/>
                <a:ext cx="4607274" cy="2746498"/>
                <a:chOff x="931416" y="3730505"/>
                <a:chExt cx="4607274" cy="2746498"/>
              </a:xfrm>
            </p:grpSpPr>
            <p:grpSp>
              <p:nvGrpSpPr>
                <p:cNvPr id="4112" name="グループ化 4111"/>
                <p:cNvGrpSpPr/>
                <p:nvPr/>
              </p:nvGrpSpPr>
              <p:grpSpPr>
                <a:xfrm>
                  <a:off x="931416" y="3730505"/>
                  <a:ext cx="4607274" cy="2746498"/>
                  <a:chOff x="2029389" y="3730505"/>
                  <a:chExt cx="4607274" cy="2746498"/>
                </a:xfrm>
              </p:grpSpPr>
              <p:grpSp>
                <p:nvGrpSpPr>
                  <p:cNvPr id="4098" name="グループ化 9"/>
                  <p:cNvGrpSpPr>
                    <a:grpSpLocks/>
                  </p:cNvGrpSpPr>
                  <p:nvPr/>
                </p:nvGrpSpPr>
                <p:grpSpPr bwMode="auto">
                  <a:xfrm>
                    <a:off x="2029389" y="3730505"/>
                    <a:ext cx="4607274" cy="2746498"/>
                    <a:chOff x="2300165" y="1196752"/>
                    <a:chExt cx="6037469" cy="4762500"/>
                  </a:xfrm>
                </p:grpSpPr>
                <p:pic>
                  <p:nvPicPr>
                    <p:cNvPr id="4106" name="Picture 4"/>
                    <p:cNvPicPr>
                      <a:picLocks noChangeAspect="1" noChangeArrowheads="1"/>
                    </p:cNvPicPr>
                    <p:nvPr/>
                  </p:nvPicPr>
                  <p:blipFill>
                    <a:blip r:embed="rId3">
                      <a:extLst>
                        <a:ext uri="{28A0092B-C50C-407E-A947-70E740481C1C}">
                          <a14:useLocalDpi xmlns:a14="http://schemas.microsoft.com/office/drawing/2010/main" val="0"/>
                        </a:ext>
                      </a:extLst>
                    </a:blip>
                    <a:srcRect l="1875" t="11719" r="13594" b="23177"/>
                    <a:stretch>
                      <a:fillRect/>
                    </a:stretch>
                  </p:blipFill>
                  <p:spPr bwMode="auto">
                    <a:xfrm>
                      <a:off x="2300165" y="1196752"/>
                      <a:ext cx="6037469" cy="47625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nvGrpSpPr>
                    <p:cNvPr id="4107" name="グループ化 8"/>
                    <p:cNvGrpSpPr>
                      <a:grpSpLocks/>
                    </p:cNvGrpSpPr>
                    <p:nvPr/>
                  </p:nvGrpSpPr>
                  <p:grpSpPr bwMode="auto">
                    <a:xfrm>
                      <a:off x="6107040" y="4211504"/>
                      <a:ext cx="1907432" cy="910977"/>
                      <a:chOff x="6107040" y="4211504"/>
                      <a:chExt cx="1907432" cy="910977"/>
                    </a:xfrm>
                  </p:grpSpPr>
                  <p:sp>
                    <p:nvSpPr>
                      <p:cNvPr id="4109" name="テキスト ボックス 5"/>
                      <p:cNvSpPr txBox="1">
                        <a:spLocks noChangeArrowheads="1"/>
                      </p:cNvSpPr>
                      <p:nvPr/>
                    </p:nvSpPr>
                    <p:spPr bwMode="auto">
                      <a:xfrm>
                        <a:off x="6297911" y="4695527"/>
                        <a:ext cx="1716561" cy="426954"/>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Char char="•"/>
                          <a:defRPr kumimoji="1" sz="3200">
                            <a:solidFill>
                              <a:schemeClr val="tx1"/>
                            </a:solidFill>
                            <a:latin typeface="Arial" pitchFamily="34" charset="0"/>
                            <a:ea typeface="ＭＳ Ｐゴシック" pitchFamily="50" charset="-128"/>
                          </a:defRPr>
                        </a:lvl1pPr>
                        <a:lvl2pPr marL="742950" indent="-285750" eaLnBrk="0" hangingPunct="0">
                          <a:spcBef>
                            <a:spcPct val="20000"/>
                          </a:spcBef>
                          <a:buChar char="–"/>
                          <a:defRPr kumimoji="1" sz="2800">
                            <a:solidFill>
                              <a:schemeClr val="tx1"/>
                            </a:solidFill>
                            <a:latin typeface="Arial" pitchFamily="34" charset="0"/>
                            <a:ea typeface="ＭＳ Ｐゴシック" pitchFamily="50" charset="-128"/>
                          </a:defRPr>
                        </a:lvl2pPr>
                        <a:lvl3pPr marL="1143000" indent="-228600" eaLnBrk="0" hangingPunct="0">
                          <a:spcBef>
                            <a:spcPct val="20000"/>
                          </a:spcBef>
                          <a:buChar char="•"/>
                          <a:defRPr kumimoji="1" sz="2400">
                            <a:solidFill>
                              <a:schemeClr val="tx1"/>
                            </a:solidFill>
                            <a:latin typeface="Arial" pitchFamily="34" charset="0"/>
                            <a:ea typeface="ＭＳ Ｐゴシック" pitchFamily="50" charset="-128"/>
                          </a:defRPr>
                        </a:lvl3pPr>
                        <a:lvl4pPr marL="1600200" indent="-228600" eaLnBrk="0" hangingPunct="0">
                          <a:spcBef>
                            <a:spcPct val="20000"/>
                          </a:spcBef>
                          <a:buChar char="–"/>
                          <a:defRPr kumimoji="1" sz="2000">
                            <a:solidFill>
                              <a:schemeClr val="tx1"/>
                            </a:solidFill>
                            <a:latin typeface="Arial" pitchFamily="34" charset="0"/>
                            <a:ea typeface="ＭＳ Ｐゴシック" pitchFamily="50" charset="-128"/>
                          </a:defRPr>
                        </a:lvl4pPr>
                        <a:lvl5pPr marL="2057400" indent="-228600" eaLnBrk="0" hangingPunct="0">
                          <a:spcBef>
                            <a:spcPct val="20000"/>
                          </a:spcBef>
                          <a:buChar char="»"/>
                          <a:defRPr kumimoji="1" sz="2000">
                            <a:solidFill>
                              <a:schemeClr val="tx1"/>
                            </a:solidFill>
                            <a:latin typeface="Arial" pitchFamily="34" charset="0"/>
                            <a:ea typeface="ＭＳ Ｐゴシック" pitchFamily="50" charset="-128"/>
                          </a:defRPr>
                        </a:lvl5pPr>
                        <a:lvl6pPr marL="25146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6pPr>
                        <a:lvl7pPr marL="29718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7pPr>
                        <a:lvl8pPr marL="34290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8pPr>
                        <a:lvl9pPr marL="38862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9pPr>
                      </a:lstStyle>
                      <a:p>
                        <a:pPr eaLnBrk="1" hangingPunct="1">
                          <a:spcBef>
                            <a:spcPct val="0"/>
                          </a:spcBef>
                          <a:buNone/>
                        </a:pPr>
                        <a:r>
                          <a:rPr lang="en-US" altLang="ja-JP" sz="1000" dirty="0" smtClean="0"/>
                          <a:t>CF-GSCs-2S</a:t>
                        </a:r>
                        <a:endParaRPr lang="ja-JP" altLang="en-US" sz="1000" dirty="0"/>
                      </a:p>
                    </p:txBody>
                  </p:sp>
                  <p:sp>
                    <p:nvSpPr>
                      <p:cNvPr id="4110" name="テキスト ボックス 6"/>
                      <p:cNvSpPr txBox="1">
                        <a:spLocks noChangeArrowheads="1"/>
                      </p:cNvSpPr>
                      <p:nvPr/>
                    </p:nvSpPr>
                    <p:spPr bwMode="auto">
                      <a:xfrm>
                        <a:off x="6107040" y="4211504"/>
                        <a:ext cx="1709793" cy="42695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Char char="•"/>
                          <a:defRPr kumimoji="1" sz="3200">
                            <a:solidFill>
                              <a:schemeClr val="tx1"/>
                            </a:solidFill>
                            <a:latin typeface="Arial" pitchFamily="34" charset="0"/>
                            <a:ea typeface="ＭＳ Ｐゴシック" pitchFamily="50" charset="-128"/>
                          </a:defRPr>
                        </a:lvl1pPr>
                        <a:lvl2pPr marL="742950" indent="-285750" eaLnBrk="0" hangingPunct="0">
                          <a:spcBef>
                            <a:spcPct val="20000"/>
                          </a:spcBef>
                          <a:buChar char="–"/>
                          <a:defRPr kumimoji="1" sz="2800">
                            <a:solidFill>
                              <a:schemeClr val="tx1"/>
                            </a:solidFill>
                            <a:latin typeface="Arial" pitchFamily="34" charset="0"/>
                            <a:ea typeface="ＭＳ Ｐゴシック" pitchFamily="50" charset="-128"/>
                          </a:defRPr>
                        </a:lvl2pPr>
                        <a:lvl3pPr marL="1143000" indent="-228600" eaLnBrk="0" hangingPunct="0">
                          <a:spcBef>
                            <a:spcPct val="20000"/>
                          </a:spcBef>
                          <a:buChar char="•"/>
                          <a:defRPr kumimoji="1" sz="2400">
                            <a:solidFill>
                              <a:schemeClr val="tx1"/>
                            </a:solidFill>
                            <a:latin typeface="Arial" pitchFamily="34" charset="0"/>
                            <a:ea typeface="ＭＳ Ｐゴシック" pitchFamily="50" charset="-128"/>
                          </a:defRPr>
                        </a:lvl3pPr>
                        <a:lvl4pPr marL="1600200" indent="-228600" eaLnBrk="0" hangingPunct="0">
                          <a:spcBef>
                            <a:spcPct val="20000"/>
                          </a:spcBef>
                          <a:buChar char="–"/>
                          <a:defRPr kumimoji="1" sz="2000">
                            <a:solidFill>
                              <a:schemeClr val="tx1"/>
                            </a:solidFill>
                            <a:latin typeface="Arial" pitchFamily="34" charset="0"/>
                            <a:ea typeface="ＭＳ Ｐゴシック" pitchFamily="50" charset="-128"/>
                          </a:defRPr>
                        </a:lvl4pPr>
                        <a:lvl5pPr marL="2057400" indent="-228600" eaLnBrk="0" hangingPunct="0">
                          <a:spcBef>
                            <a:spcPct val="20000"/>
                          </a:spcBef>
                          <a:buChar char="»"/>
                          <a:defRPr kumimoji="1" sz="2000">
                            <a:solidFill>
                              <a:schemeClr val="tx1"/>
                            </a:solidFill>
                            <a:latin typeface="Arial" pitchFamily="34" charset="0"/>
                            <a:ea typeface="ＭＳ Ｐゴシック" pitchFamily="50" charset="-128"/>
                          </a:defRPr>
                        </a:lvl5pPr>
                        <a:lvl6pPr marL="25146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6pPr>
                        <a:lvl7pPr marL="29718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7pPr>
                        <a:lvl8pPr marL="34290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8pPr>
                        <a:lvl9pPr marL="38862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9pPr>
                      </a:lstStyle>
                      <a:p>
                        <a:pPr eaLnBrk="1" hangingPunct="1">
                          <a:spcBef>
                            <a:spcPct val="0"/>
                          </a:spcBef>
                          <a:buFontTx/>
                          <a:buNone/>
                        </a:pPr>
                        <a:r>
                          <a:rPr lang="en-US" altLang="ja-JP" sz="1000" dirty="0" smtClean="0"/>
                          <a:t>Wood-GSCs-2S</a:t>
                        </a:r>
                        <a:endParaRPr lang="ja-JP" altLang="en-US" sz="1000" dirty="0"/>
                      </a:p>
                    </p:txBody>
                  </p:sp>
                </p:grpSp>
              </p:grpSp>
              <p:cxnSp>
                <p:nvCxnSpPr>
                  <p:cNvPr id="8" name="直線コネクタ 7"/>
                  <p:cNvCxnSpPr/>
                  <p:nvPr/>
                </p:nvCxnSpPr>
                <p:spPr>
                  <a:xfrm>
                    <a:off x="3435813" y="3912150"/>
                    <a:ext cx="0" cy="2232025"/>
                  </a:xfrm>
                  <a:prstGeom prst="line">
                    <a:avLst/>
                  </a:prstGeom>
                  <a:ln w="3175">
                    <a:solidFill>
                      <a:srgbClr val="FF0000"/>
                    </a:solidFill>
                  </a:ln>
                </p:spPr>
                <p:style>
                  <a:lnRef idx="1">
                    <a:schemeClr val="accent1"/>
                  </a:lnRef>
                  <a:fillRef idx="0">
                    <a:schemeClr val="accent1"/>
                  </a:fillRef>
                  <a:effectRef idx="0">
                    <a:schemeClr val="accent1"/>
                  </a:effectRef>
                  <a:fontRef idx="minor">
                    <a:schemeClr val="tx1"/>
                  </a:fontRef>
                </p:style>
              </p:cxnSp>
              <p:sp>
                <p:nvSpPr>
                  <p:cNvPr id="4102" name="テキスト ボックス 1"/>
                  <p:cNvSpPr txBox="1">
                    <a:spLocks noChangeArrowheads="1"/>
                  </p:cNvSpPr>
                  <p:nvPr/>
                </p:nvSpPr>
                <p:spPr bwMode="auto">
                  <a:xfrm>
                    <a:off x="3535664" y="3893409"/>
                    <a:ext cx="1223963" cy="24622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kumimoji="1">
                        <a:solidFill>
                          <a:schemeClr val="tx1"/>
                        </a:solidFill>
                        <a:latin typeface="Arial" pitchFamily="34" charset="0"/>
                        <a:ea typeface="ＭＳ Ｐゴシック" pitchFamily="50" charset="-128"/>
                      </a:defRPr>
                    </a:lvl1pPr>
                    <a:lvl2pPr marL="742950" indent="-285750" eaLnBrk="0" hangingPunct="0">
                      <a:defRPr kumimoji="1">
                        <a:solidFill>
                          <a:schemeClr val="tx1"/>
                        </a:solidFill>
                        <a:latin typeface="Arial" pitchFamily="34" charset="0"/>
                        <a:ea typeface="ＭＳ Ｐゴシック" pitchFamily="50" charset="-128"/>
                      </a:defRPr>
                    </a:lvl2pPr>
                    <a:lvl3pPr marL="1143000" indent="-228600" eaLnBrk="0" hangingPunct="0">
                      <a:defRPr kumimoji="1">
                        <a:solidFill>
                          <a:schemeClr val="tx1"/>
                        </a:solidFill>
                        <a:latin typeface="Arial" pitchFamily="34" charset="0"/>
                        <a:ea typeface="ＭＳ Ｐゴシック" pitchFamily="50" charset="-128"/>
                      </a:defRPr>
                    </a:lvl3pPr>
                    <a:lvl4pPr marL="1600200" indent="-228600" eaLnBrk="0" hangingPunct="0">
                      <a:defRPr kumimoji="1">
                        <a:solidFill>
                          <a:schemeClr val="tx1"/>
                        </a:solidFill>
                        <a:latin typeface="Arial" pitchFamily="34" charset="0"/>
                        <a:ea typeface="ＭＳ Ｐゴシック" pitchFamily="50" charset="-128"/>
                      </a:defRPr>
                    </a:lvl4pPr>
                    <a:lvl5pPr marL="2057400" indent="-228600" eaLnBrk="0" hangingPunct="0">
                      <a:defRPr kumimoji="1">
                        <a:solidFill>
                          <a:schemeClr val="tx1"/>
                        </a:solidFill>
                        <a:latin typeface="Arial" pitchFamily="34" charset="0"/>
                        <a:ea typeface="ＭＳ Ｐゴシック" pitchFamily="50" charset="-128"/>
                      </a:defRPr>
                    </a:lvl5pPr>
                    <a:lvl6pPr marL="2514600" indent="-228600" eaLnBrk="0" fontAlgn="base" hangingPunct="0">
                      <a:spcBef>
                        <a:spcPct val="0"/>
                      </a:spcBef>
                      <a:spcAft>
                        <a:spcPct val="0"/>
                      </a:spcAft>
                      <a:defRPr kumimoji="1">
                        <a:solidFill>
                          <a:schemeClr val="tx1"/>
                        </a:solidFill>
                        <a:latin typeface="Arial" pitchFamily="34" charset="0"/>
                        <a:ea typeface="ＭＳ Ｐゴシック" pitchFamily="50" charset="-128"/>
                      </a:defRPr>
                    </a:lvl6pPr>
                    <a:lvl7pPr marL="2971800" indent="-228600" eaLnBrk="0" fontAlgn="base" hangingPunct="0">
                      <a:spcBef>
                        <a:spcPct val="0"/>
                      </a:spcBef>
                      <a:spcAft>
                        <a:spcPct val="0"/>
                      </a:spcAft>
                      <a:defRPr kumimoji="1">
                        <a:solidFill>
                          <a:schemeClr val="tx1"/>
                        </a:solidFill>
                        <a:latin typeface="Arial" pitchFamily="34" charset="0"/>
                        <a:ea typeface="ＭＳ Ｐゴシック" pitchFamily="50" charset="-128"/>
                      </a:defRPr>
                    </a:lvl7pPr>
                    <a:lvl8pPr marL="3429000" indent="-228600" eaLnBrk="0" fontAlgn="base" hangingPunct="0">
                      <a:spcBef>
                        <a:spcPct val="0"/>
                      </a:spcBef>
                      <a:spcAft>
                        <a:spcPct val="0"/>
                      </a:spcAft>
                      <a:defRPr kumimoji="1">
                        <a:solidFill>
                          <a:schemeClr val="tx1"/>
                        </a:solidFill>
                        <a:latin typeface="Arial" pitchFamily="34" charset="0"/>
                        <a:ea typeface="ＭＳ Ｐゴシック" pitchFamily="50" charset="-128"/>
                      </a:defRPr>
                    </a:lvl8pPr>
                    <a:lvl9pPr marL="3886200" indent="-228600" eaLnBrk="0" fontAlgn="base" hangingPunct="0">
                      <a:spcBef>
                        <a:spcPct val="0"/>
                      </a:spcBef>
                      <a:spcAft>
                        <a:spcPct val="0"/>
                      </a:spcAft>
                      <a:defRPr kumimoji="1">
                        <a:solidFill>
                          <a:schemeClr val="tx1"/>
                        </a:solidFill>
                        <a:latin typeface="Arial" pitchFamily="34" charset="0"/>
                        <a:ea typeface="ＭＳ Ｐゴシック" pitchFamily="50" charset="-128"/>
                      </a:defRPr>
                    </a:lvl9pPr>
                  </a:lstStyle>
                  <a:p>
                    <a:pPr eaLnBrk="1" hangingPunct="1"/>
                    <a:r>
                      <a:rPr lang="en-US" altLang="ja-JP" sz="1000" dirty="0"/>
                      <a:t>C(002)</a:t>
                    </a:r>
                    <a:endParaRPr lang="ja-JP" altLang="en-US" sz="1000" dirty="0"/>
                  </a:p>
                </p:txBody>
              </p:sp>
            </p:grpSp>
            <p:sp>
              <p:nvSpPr>
                <p:cNvPr id="84" name="テキスト ボックス 5"/>
                <p:cNvSpPr txBox="1">
                  <a:spLocks noChangeArrowheads="1"/>
                </p:cNvSpPr>
                <p:nvPr/>
              </p:nvSpPr>
              <p:spPr bwMode="auto">
                <a:xfrm>
                  <a:off x="3982692" y="5981178"/>
                  <a:ext cx="1309931" cy="246221"/>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spcBef>
                      <a:spcPct val="20000"/>
                    </a:spcBef>
                    <a:buChar char="•"/>
                    <a:defRPr kumimoji="1" sz="3200">
                      <a:solidFill>
                        <a:schemeClr val="tx1"/>
                      </a:solidFill>
                      <a:latin typeface="Arial" pitchFamily="34" charset="0"/>
                      <a:ea typeface="ＭＳ Ｐゴシック" pitchFamily="50" charset="-128"/>
                    </a:defRPr>
                  </a:lvl1pPr>
                  <a:lvl2pPr marL="742950" indent="-285750" eaLnBrk="0" hangingPunct="0">
                    <a:spcBef>
                      <a:spcPct val="20000"/>
                    </a:spcBef>
                    <a:buChar char="–"/>
                    <a:defRPr kumimoji="1" sz="2800">
                      <a:solidFill>
                        <a:schemeClr val="tx1"/>
                      </a:solidFill>
                      <a:latin typeface="Arial" pitchFamily="34" charset="0"/>
                      <a:ea typeface="ＭＳ Ｐゴシック" pitchFamily="50" charset="-128"/>
                    </a:defRPr>
                  </a:lvl2pPr>
                  <a:lvl3pPr marL="1143000" indent="-228600" eaLnBrk="0" hangingPunct="0">
                    <a:spcBef>
                      <a:spcPct val="20000"/>
                    </a:spcBef>
                    <a:buChar char="•"/>
                    <a:defRPr kumimoji="1" sz="2400">
                      <a:solidFill>
                        <a:schemeClr val="tx1"/>
                      </a:solidFill>
                      <a:latin typeface="Arial" pitchFamily="34" charset="0"/>
                      <a:ea typeface="ＭＳ Ｐゴシック" pitchFamily="50" charset="-128"/>
                    </a:defRPr>
                  </a:lvl3pPr>
                  <a:lvl4pPr marL="1600200" indent="-228600" eaLnBrk="0" hangingPunct="0">
                    <a:spcBef>
                      <a:spcPct val="20000"/>
                    </a:spcBef>
                    <a:buChar char="–"/>
                    <a:defRPr kumimoji="1" sz="2000">
                      <a:solidFill>
                        <a:schemeClr val="tx1"/>
                      </a:solidFill>
                      <a:latin typeface="Arial" pitchFamily="34" charset="0"/>
                      <a:ea typeface="ＭＳ Ｐゴシック" pitchFamily="50" charset="-128"/>
                    </a:defRPr>
                  </a:lvl4pPr>
                  <a:lvl5pPr marL="2057400" indent="-228600" eaLnBrk="0" hangingPunct="0">
                    <a:spcBef>
                      <a:spcPct val="20000"/>
                    </a:spcBef>
                    <a:buChar char="»"/>
                    <a:defRPr kumimoji="1" sz="2000">
                      <a:solidFill>
                        <a:schemeClr val="tx1"/>
                      </a:solidFill>
                      <a:latin typeface="Arial" pitchFamily="34" charset="0"/>
                      <a:ea typeface="ＭＳ Ｐゴシック" pitchFamily="50" charset="-128"/>
                    </a:defRPr>
                  </a:lvl5pPr>
                  <a:lvl6pPr marL="25146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6pPr>
                  <a:lvl7pPr marL="29718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7pPr>
                  <a:lvl8pPr marL="34290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8pPr>
                  <a:lvl9pPr marL="3886200" indent="-228600" eaLnBrk="0" fontAlgn="base" hangingPunct="0">
                    <a:spcBef>
                      <a:spcPct val="20000"/>
                    </a:spcBef>
                    <a:spcAft>
                      <a:spcPct val="0"/>
                    </a:spcAft>
                    <a:buChar char="»"/>
                    <a:defRPr kumimoji="1" sz="2000">
                      <a:solidFill>
                        <a:schemeClr val="tx1"/>
                      </a:solidFill>
                      <a:latin typeface="Arial" pitchFamily="34" charset="0"/>
                      <a:ea typeface="ＭＳ Ｐゴシック" pitchFamily="50" charset="-128"/>
                    </a:defRPr>
                  </a:lvl9pPr>
                </a:lstStyle>
                <a:p>
                  <a:pPr eaLnBrk="1" hangingPunct="1">
                    <a:spcBef>
                      <a:spcPct val="0"/>
                    </a:spcBef>
                    <a:buNone/>
                  </a:pPr>
                  <a:r>
                    <a:rPr lang="en-US" altLang="ja-JP" sz="1000" dirty="0" smtClean="0"/>
                    <a:t>CF-GSCs-1S</a:t>
                  </a:r>
                  <a:endParaRPr lang="ja-JP" altLang="en-US" sz="1000" dirty="0"/>
                </a:p>
              </p:txBody>
            </p:sp>
          </p:grpSp>
          <p:sp>
            <p:nvSpPr>
              <p:cNvPr id="4114" name="正方形/長方形 4113"/>
              <p:cNvSpPr/>
              <p:nvPr/>
            </p:nvSpPr>
            <p:spPr>
              <a:xfrm>
                <a:off x="664724" y="3565021"/>
                <a:ext cx="5042083" cy="3292978"/>
              </a:xfrm>
              <a:prstGeom prst="rect">
                <a:avLst/>
              </a:prstGeom>
              <a:noFill/>
              <a:ln w="3175">
                <a:solidFill>
                  <a:srgbClr val="FF292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12" name="テキスト ボックス 11"/>
            <p:cNvSpPr txBox="1"/>
            <p:nvPr/>
          </p:nvSpPr>
          <p:spPr>
            <a:xfrm rot="16200000">
              <a:off x="3622384" y="4753024"/>
              <a:ext cx="1697331" cy="246221"/>
            </a:xfrm>
            <a:prstGeom prst="rect">
              <a:avLst/>
            </a:prstGeom>
            <a:noFill/>
          </p:spPr>
          <p:txBody>
            <a:bodyPr wrap="square" rtlCol="0">
              <a:spAutoFit/>
            </a:bodyPr>
            <a:lstStyle/>
            <a:p>
              <a:pPr algn="ctr"/>
              <a:r>
                <a:rPr kumimoji="1" lang="en-US" altLang="ja-JP" sz="1000" dirty="0" smtClean="0"/>
                <a:t>Intensity  (cps)</a:t>
              </a:r>
              <a:endParaRPr kumimoji="1" lang="ja-JP" altLang="en-US" sz="1000" dirty="0"/>
            </a:p>
          </p:txBody>
        </p:sp>
      </p:grpSp>
    </p:spTree>
    <p:extLst>
      <p:ext uri="{BB962C8B-B14F-4D97-AF65-F5344CB8AC3E}">
        <p14:creationId xmlns:p14="http://schemas.microsoft.com/office/powerpoint/2010/main" val="1779768121"/>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0" name="テキスト ボックス 59"/>
          <p:cNvSpPr txBox="1"/>
          <p:nvPr/>
        </p:nvSpPr>
        <p:spPr>
          <a:xfrm>
            <a:off x="43669" y="73778"/>
            <a:ext cx="3485233" cy="461665"/>
          </a:xfrm>
          <a:prstGeom prst="rect">
            <a:avLst/>
          </a:prstGeom>
          <a:noFill/>
          <a:ln>
            <a:solidFill>
              <a:schemeClr val="tx1"/>
            </a:solidFill>
          </a:ln>
        </p:spPr>
        <p:txBody>
          <a:bodyPr wrap="square" rtlCol="0">
            <a:spAutoFit/>
          </a:bodyPr>
          <a:lstStyle/>
          <a:p>
            <a:r>
              <a:rPr kumimoji="1" lang="en-US" altLang="ja-JP" sz="2400" b="1" dirty="0" smtClean="0">
                <a:latin typeface="Arial Unicode MS" panose="020B0604020202020204" pitchFamily="50" charset="-128"/>
                <a:ea typeface="Arial Unicode MS" panose="020B0604020202020204" pitchFamily="50" charset="-128"/>
                <a:cs typeface="Arial Unicode MS" panose="020B0604020202020204" pitchFamily="50" charset="-128"/>
              </a:rPr>
              <a:t>4.2.2</a:t>
            </a:r>
            <a:r>
              <a:rPr kumimoji="1" lang="ja-JP" altLang="en-US" sz="2400" b="1"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kumimoji="1" lang="en-US" altLang="ja-JP" sz="2400" b="1" dirty="0" smtClean="0">
                <a:latin typeface="Arial Unicode MS" panose="020B0604020202020204" pitchFamily="50" charset="-128"/>
                <a:ea typeface="Arial Unicode MS" panose="020B0604020202020204" pitchFamily="50" charset="-128"/>
                <a:cs typeface="Arial Unicode MS" panose="020B0604020202020204" pitchFamily="50" charset="-128"/>
              </a:rPr>
              <a:t>2S</a:t>
            </a:r>
            <a:r>
              <a:rPr kumimoji="1" lang="ja-JP" altLang="en-US" sz="2400" b="1" dirty="0" smtClean="0">
                <a:latin typeface="Arial Unicode MS" panose="020B0604020202020204" pitchFamily="50" charset="-128"/>
                <a:ea typeface="Arial Unicode MS" panose="020B0604020202020204" pitchFamily="50" charset="-128"/>
                <a:cs typeface="Arial Unicode MS" panose="020B0604020202020204" pitchFamily="50" charset="-128"/>
              </a:rPr>
              <a:t>と</a:t>
            </a:r>
            <a:r>
              <a:rPr kumimoji="1" lang="en-US" altLang="ja-JP" sz="2400" b="1" dirty="0" smtClean="0">
                <a:latin typeface="Arial Unicode MS" panose="020B0604020202020204" pitchFamily="50" charset="-128"/>
                <a:ea typeface="Arial Unicode MS" panose="020B0604020202020204" pitchFamily="50" charset="-128"/>
                <a:cs typeface="Arial Unicode MS" panose="020B0604020202020204" pitchFamily="50" charset="-128"/>
              </a:rPr>
              <a:t>L2S</a:t>
            </a:r>
            <a:r>
              <a:rPr kumimoji="1" lang="ja-JP" altLang="en-US" sz="2400" b="1" dirty="0" smtClean="0">
                <a:latin typeface="Arial Unicode MS" panose="020B0604020202020204" pitchFamily="50" charset="-128"/>
                <a:ea typeface="Arial Unicode MS" panose="020B0604020202020204" pitchFamily="50" charset="-128"/>
                <a:cs typeface="Arial Unicode MS" panose="020B0604020202020204" pitchFamily="50" charset="-128"/>
              </a:rPr>
              <a:t>の比較</a:t>
            </a:r>
            <a:endParaRPr kumimoji="1" lang="ja-JP" altLang="en-US" sz="2400" b="1"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aphicFrame>
        <p:nvGraphicFramePr>
          <p:cNvPr id="79" name="表 78"/>
          <p:cNvGraphicFramePr>
            <a:graphicFrameLocks noGrp="1"/>
          </p:cNvGraphicFramePr>
          <p:nvPr>
            <p:extLst>
              <p:ext uri="{D42A27DB-BD31-4B8C-83A1-F6EECF244321}">
                <p14:modId xmlns:p14="http://schemas.microsoft.com/office/powerpoint/2010/main" val="1921510398"/>
              </p:ext>
            </p:extLst>
          </p:nvPr>
        </p:nvGraphicFramePr>
        <p:xfrm>
          <a:off x="4429242" y="1290391"/>
          <a:ext cx="3649995" cy="935331"/>
        </p:xfrm>
        <a:graphic>
          <a:graphicData uri="http://schemas.openxmlformats.org/drawingml/2006/table">
            <a:tbl>
              <a:tblPr firstRow="1" bandRow="1">
                <a:tableStyleId>{5940675A-B579-460E-94D1-54222C63F5DA}</a:tableStyleId>
              </a:tblPr>
              <a:tblGrid>
                <a:gridCol w="1802874"/>
                <a:gridCol w="1847121"/>
              </a:tblGrid>
              <a:tr h="311777">
                <a:tc>
                  <a:txBody>
                    <a:bodyPr/>
                    <a:lstStyle/>
                    <a:p>
                      <a:pPr algn="ctr"/>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試料名</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c>
                  <a:txBody>
                    <a:bodyPr/>
                    <a:lstStyle/>
                    <a:p>
                      <a:pPr algn="ctr"/>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＊体積抵抗率（</a:t>
                      </a:r>
                      <a:r>
                        <a:rPr kumimoji="1" lang="el-GR"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Ω</a:t>
                      </a: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r>
              <a:tr h="311777">
                <a:tc>
                  <a:txBody>
                    <a:bodyPr/>
                    <a:lstStyle/>
                    <a:p>
                      <a:r>
                        <a:rPr kumimoji="1" lang="ja-JP" altLang="en-US"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①</a:t>
                      </a:r>
                      <a:r>
                        <a:rPr kumimoji="1" lang="en-US" altLang="ja-JP"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CF-GSCs-2S</a:t>
                      </a:r>
                      <a:endParaRPr kumimoji="1" lang="ja-JP" altLang="en-US" sz="1200" b="1"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rgbClr val="99CCFF"/>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1.36</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r>
              <a:tr h="311777">
                <a:tc>
                  <a:txBody>
                    <a:bodyPr/>
                    <a:lstStyle/>
                    <a:p>
                      <a:r>
                        <a:rPr kumimoji="1" lang="ja-JP" altLang="en-US"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②</a:t>
                      </a:r>
                      <a:r>
                        <a:rPr kumimoji="1" lang="en-US" altLang="ja-JP"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CF-GSCs-L2s</a:t>
                      </a:r>
                      <a:endParaRPr kumimoji="1" lang="ja-JP" altLang="en-US" sz="1200" b="1"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rgbClr val="92D050"/>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2.02</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r>
            </a:tbl>
          </a:graphicData>
        </a:graphic>
      </p:graphicFrame>
      <p:grpSp>
        <p:nvGrpSpPr>
          <p:cNvPr id="98" name="グループ化 97"/>
          <p:cNvGrpSpPr/>
          <p:nvPr/>
        </p:nvGrpSpPr>
        <p:grpSpPr>
          <a:xfrm>
            <a:off x="100739" y="3573116"/>
            <a:ext cx="8575717" cy="3312273"/>
            <a:chOff x="100739" y="3510959"/>
            <a:chExt cx="8359693" cy="3374425"/>
          </a:xfrm>
        </p:grpSpPr>
        <p:grpSp>
          <p:nvGrpSpPr>
            <p:cNvPr id="96" name="グループ化 95"/>
            <p:cNvGrpSpPr/>
            <p:nvPr/>
          </p:nvGrpSpPr>
          <p:grpSpPr>
            <a:xfrm>
              <a:off x="100739" y="3510959"/>
              <a:ext cx="8359693" cy="3374425"/>
              <a:chOff x="100739" y="3510959"/>
              <a:chExt cx="8359693" cy="3374425"/>
            </a:xfrm>
          </p:grpSpPr>
          <p:grpSp>
            <p:nvGrpSpPr>
              <p:cNvPr id="95" name="グループ化 94"/>
              <p:cNvGrpSpPr/>
              <p:nvPr/>
            </p:nvGrpSpPr>
            <p:grpSpPr>
              <a:xfrm>
                <a:off x="100739" y="3510959"/>
                <a:ext cx="8359693" cy="3374425"/>
                <a:chOff x="100739" y="3510959"/>
                <a:chExt cx="8359693" cy="3374425"/>
              </a:xfrm>
            </p:grpSpPr>
            <p:grpSp>
              <p:nvGrpSpPr>
                <p:cNvPr id="77" name="グループ化 76"/>
                <p:cNvGrpSpPr/>
                <p:nvPr/>
              </p:nvGrpSpPr>
              <p:grpSpPr>
                <a:xfrm>
                  <a:off x="100739" y="3510959"/>
                  <a:ext cx="8359693" cy="3374425"/>
                  <a:chOff x="244755" y="562429"/>
                  <a:chExt cx="8359693" cy="3374425"/>
                </a:xfrm>
              </p:grpSpPr>
              <p:grpSp>
                <p:nvGrpSpPr>
                  <p:cNvPr id="54" name="グループ化 53"/>
                  <p:cNvGrpSpPr/>
                  <p:nvPr/>
                </p:nvGrpSpPr>
                <p:grpSpPr>
                  <a:xfrm>
                    <a:off x="244755" y="562429"/>
                    <a:ext cx="3701848" cy="3287325"/>
                    <a:chOff x="244755" y="309098"/>
                    <a:chExt cx="3701848" cy="3542161"/>
                  </a:xfrm>
                </p:grpSpPr>
                <p:grpSp>
                  <p:nvGrpSpPr>
                    <p:cNvPr id="52" name="グループ化 51"/>
                    <p:cNvGrpSpPr/>
                    <p:nvPr/>
                  </p:nvGrpSpPr>
                  <p:grpSpPr>
                    <a:xfrm>
                      <a:off x="447612" y="309098"/>
                      <a:ext cx="3498991" cy="3542161"/>
                      <a:chOff x="447612" y="309098"/>
                      <a:chExt cx="3498991" cy="3542161"/>
                    </a:xfrm>
                  </p:grpSpPr>
                  <p:grpSp>
                    <p:nvGrpSpPr>
                      <p:cNvPr id="49" name="グループ化 48"/>
                      <p:cNvGrpSpPr/>
                      <p:nvPr/>
                    </p:nvGrpSpPr>
                    <p:grpSpPr>
                      <a:xfrm>
                        <a:off x="447612" y="309098"/>
                        <a:ext cx="3498991" cy="3327087"/>
                        <a:chOff x="447612" y="309098"/>
                        <a:chExt cx="3498991" cy="3327087"/>
                      </a:xfrm>
                    </p:grpSpPr>
                    <p:grpSp>
                      <p:nvGrpSpPr>
                        <p:cNvPr id="41" name="グループ化 40"/>
                        <p:cNvGrpSpPr/>
                        <p:nvPr/>
                      </p:nvGrpSpPr>
                      <p:grpSpPr>
                        <a:xfrm>
                          <a:off x="663316" y="312245"/>
                          <a:ext cx="3283287" cy="3323940"/>
                          <a:chOff x="663316" y="312245"/>
                          <a:chExt cx="3283287" cy="3323940"/>
                        </a:xfrm>
                      </p:grpSpPr>
                      <p:pic>
                        <p:nvPicPr>
                          <p:cNvPr id="1026" name="Picture 2" descr="C:\Users\kyoko\Desktop\図1.png"/>
                          <p:cNvPicPr>
                            <a:picLocks noChangeAspect="1" noChangeArrowheads="1"/>
                          </p:cNvPicPr>
                          <p:nvPr/>
                        </p:nvPicPr>
                        <p:blipFill rotWithShape="1">
                          <a:blip r:embed="rId3">
                            <a:extLst>
                              <a:ext uri="{28A0092B-C50C-407E-A947-70E740481C1C}">
                                <a14:useLocalDpi xmlns:a14="http://schemas.microsoft.com/office/drawing/2010/main" val="0"/>
                              </a:ext>
                            </a:extLst>
                          </a:blip>
                          <a:srcRect l="9975" b="7447"/>
                          <a:stretch/>
                        </p:blipFill>
                        <p:spPr bwMode="auto">
                          <a:xfrm>
                            <a:off x="719252" y="312245"/>
                            <a:ext cx="3227351" cy="3255772"/>
                          </a:xfrm>
                          <a:prstGeom prst="rect">
                            <a:avLst/>
                          </a:prstGeom>
                          <a:noFill/>
                          <a:extLst>
                            <a:ext uri="{909E8E84-426E-40DD-AFC4-6F175D3DCCD1}">
                              <a14:hiddenFill xmlns:a14="http://schemas.microsoft.com/office/drawing/2010/main">
                                <a:solidFill>
                                  <a:srgbClr val="FFFFFF"/>
                                </a:solidFill>
                              </a14:hiddenFill>
                            </a:ext>
                          </a:extLst>
                        </p:spPr>
                      </p:pic>
                      <p:grpSp>
                        <p:nvGrpSpPr>
                          <p:cNvPr id="5" name="グループ化 4"/>
                          <p:cNvGrpSpPr/>
                          <p:nvPr/>
                        </p:nvGrpSpPr>
                        <p:grpSpPr>
                          <a:xfrm>
                            <a:off x="663316" y="3379563"/>
                            <a:ext cx="3283287" cy="256622"/>
                            <a:chOff x="663316" y="3379563"/>
                            <a:chExt cx="3283287" cy="256622"/>
                          </a:xfrm>
                        </p:grpSpPr>
                        <p:sp>
                          <p:nvSpPr>
                            <p:cNvPr id="35" name="テキスト ボックス 34"/>
                            <p:cNvSpPr txBox="1"/>
                            <p:nvPr/>
                          </p:nvSpPr>
                          <p:spPr>
                            <a:xfrm>
                              <a:off x="663316" y="3383980"/>
                              <a:ext cx="360040"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6" name="テキスト ボックス 35"/>
                            <p:cNvSpPr txBox="1"/>
                            <p:nvPr/>
                          </p:nvSpPr>
                          <p:spPr>
                            <a:xfrm>
                              <a:off x="1242380" y="3389143"/>
                              <a:ext cx="360040"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0.2</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7" name="テキスト ボックス 36"/>
                            <p:cNvSpPr txBox="1"/>
                            <p:nvPr/>
                          </p:nvSpPr>
                          <p:spPr>
                            <a:xfrm>
                              <a:off x="1827070" y="3389964"/>
                              <a:ext cx="360040"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0.4</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8" name="テキスト ボックス 37"/>
                            <p:cNvSpPr txBox="1"/>
                            <p:nvPr/>
                          </p:nvSpPr>
                          <p:spPr>
                            <a:xfrm>
                              <a:off x="2414218" y="3385870"/>
                              <a:ext cx="360040"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0.6</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9" name="テキスト ボックス 38"/>
                            <p:cNvSpPr txBox="1"/>
                            <p:nvPr/>
                          </p:nvSpPr>
                          <p:spPr>
                            <a:xfrm>
                              <a:off x="2987824" y="3383928"/>
                              <a:ext cx="360040"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0.8</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0" name="テキスト ボックス 39"/>
                            <p:cNvSpPr txBox="1"/>
                            <p:nvPr/>
                          </p:nvSpPr>
                          <p:spPr>
                            <a:xfrm>
                              <a:off x="3586563" y="3379563"/>
                              <a:ext cx="360040"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1.0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grpSp>
                      <p:nvGrpSpPr>
                        <p:cNvPr id="43" name="グループ化 42"/>
                        <p:cNvGrpSpPr/>
                        <p:nvPr/>
                      </p:nvGrpSpPr>
                      <p:grpSpPr>
                        <a:xfrm>
                          <a:off x="447612" y="309098"/>
                          <a:ext cx="417746" cy="3137154"/>
                          <a:chOff x="447612" y="309098"/>
                          <a:chExt cx="417746" cy="3137154"/>
                        </a:xfrm>
                      </p:grpSpPr>
                      <p:sp>
                        <p:nvSpPr>
                          <p:cNvPr id="42" name="テキスト ボックス 41"/>
                          <p:cNvSpPr txBox="1"/>
                          <p:nvPr/>
                        </p:nvSpPr>
                        <p:spPr>
                          <a:xfrm>
                            <a:off x="455013" y="309098"/>
                            <a:ext cx="395724" cy="246221"/>
                          </a:xfrm>
                          <a:prstGeom prst="rect">
                            <a:avLst/>
                          </a:prstGeom>
                          <a:no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500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4" name="テキスト ボックス 43"/>
                          <p:cNvSpPr txBox="1"/>
                          <p:nvPr/>
                        </p:nvSpPr>
                        <p:spPr>
                          <a:xfrm>
                            <a:off x="456344" y="882529"/>
                            <a:ext cx="395724" cy="246221"/>
                          </a:xfrm>
                          <a:prstGeom prst="rect">
                            <a:avLst/>
                          </a:prstGeom>
                          <a:no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400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5" name="テキスト ボックス 44"/>
                          <p:cNvSpPr txBox="1"/>
                          <p:nvPr/>
                        </p:nvSpPr>
                        <p:spPr>
                          <a:xfrm>
                            <a:off x="447612" y="1471516"/>
                            <a:ext cx="395724" cy="246221"/>
                          </a:xfrm>
                          <a:prstGeom prst="rect">
                            <a:avLst/>
                          </a:prstGeom>
                          <a:no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300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6" name="テキスト ボックス 45"/>
                          <p:cNvSpPr txBox="1"/>
                          <p:nvPr/>
                        </p:nvSpPr>
                        <p:spPr>
                          <a:xfrm>
                            <a:off x="456344" y="2041000"/>
                            <a:ext cx="395724" cy="246221"/>
                          </a:xfrm>
                          <a:prstGeom prst="rect">
                            <a:avLst/>
                          </a:prstGeom>
                          <a:no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200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7" name="テキスト ボックス 46"/>
                          <p:cNvSpPr txBox="1"/>
                          <p:nvPr/>
                        </p:nvSpPr>
                        <p:spPr>
                          <a:xfrm>
                            <a:off x="447894" y="2619660"/>
                            <a:ext cx="395724" cy="246221"/>
                          </a:xfrm>
                          <a:prstGeom prst="rect">
                            <a:avLst/>
                          </a:prstGeom>
                          <a:noFill/>
                        </p:spPr>
                        <p:txBody>
                          <a:bodyPr wrap="square" rtlCol="0">
                            <a:spAutoFit/>
                          </a:bodyPr>
                          <a:lstStyle/>
                          <a:p>
                            <a:pPr algn="r"/>
                            <a:r>
                              <a:rPr lang="en-US" altLang="ja-JP" sz="1000" dirty="0">
                                <a:latin typeface="Arial Unicode MS" panose="020B0604020202020204" pitchFamily="50" charset="-128"/>
                                <a:ea typeface="Arial Unicode MS" panose="020B0604020202020204" pitchFamily="50" charset="-128"/>
                                <a:cs typeface="Arial Unicode MS" panose="020B0604020202020204" pitchFamily="50" charset="-128"/>
                              </a:rPr>
                              <a:t>1</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8" name="テキスト ボックス 47"/>
                          <p:cNvSpPr txBox="1"/>
                          <p:nvPr/>
                        </p:nvSpPr>
                        <p:spPr>
                          <a:xfrm>
                            <a:off x="469634" y="3200031"/>
                            <a:ext cx="395724" cy="246221"/>
                          </a:xfrm>
                          <a:prstGeom prst="rect">
                            <a:avLst/>
                          </a:prstGeom>
                          <a:no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sp>
                    <p:nvSpPr>
                      <p:cNvPr id="51" name="テキスト ボックス 50"/>
                      <p:cNvSpPr txBox="1"/>
                      <p:nvPr/>
                    </p:nvSpPr>
                    <p:spPr>
                      <a:xfrm>
                        <a:off x="1711482" y="3543482"/>
                        <a:ext cx="1160754" cy="307777"/>
                      </a:xfrm>
                      <a:prstGeom prst="rect">
                        <a:avLst/>
                      </a:prstGeom>
                      <a:noFill/>
                    </p:spPr>
                    <p:txBody>
                      <a:bodyPr wrap="square" rtlCol="0">
                        <a:spAutoFit/>
                      </a:bodyPr>
                      <a:lstStyle/>
                      <a:p>
                        <a:pPr algn="ct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P/P</a:t>
                        </a:r>
                        <a:r>
                          <a:rPr kumimoji="1" lang="en-US" altLang="ja-JP" sz="1400" baseline="-25000" dirty="0" smtClean="0">
                            <a:latin typeface="Arial Unicode MS" panose="020B0604020202020204" pitchFamily="50" charset="-128"/>
                            <a:ea typeface="Arial Unicode MS" panose="020B0604020202020204" pitchFamily="50" charset="-128"/>
                            <a:cs typeface="Arial Unicode MS" panose="020B0604020202020204" pitchFamily="50" charset="-128"/>
                          </a:rPr>
                          <a:t>0</a:t>
                        </a:r>
                        <a:endParaRPr kumimoji="1" lang="ja-JP" altLang="en-US" sz="1400" baseline="-25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53" name="テキスト ボックス 52"/>
                    <p:cNvSpPr txBox="1"/>
                    <p:nvPr/>
                  </p:nvSpPr>
                  <p:spPr>
                    <a:xfrm rot="16200000">
                      <a:off x="-985267" y="1716332"/>
                      <a:ext cx="2767821" cy="307777"/>
                    </a:xfrm>
                    <a:prstGeom prst="rect">
                      <a:avLst/>
                    </a:prstGeom>
                    <a:noFill/>
                  </p:spPr>
                  <p:txBody>
                    <a:bodyPr wrap="square" rtlCol="0">
                      <a:spAutoFit/>
                    </a:bodyPr>
                    <a:lstStyle/>
                    <a:p>
                      <a:pPr algn="ct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N</a:t>
                      </a:r>
                      <a:r>
                        <a:rPr kumimoji="1" lang="en-US" altLang="ja-JP" sz="1400" baseline="-250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 adsorption volume  </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kumimoji="1" lang="en-US" altLang="ja-JP" sz="1000" baseline="30000" dirty="0" smtClean="0">
                          <a:latin typeface="Arial Unicode MS" panose="020B0604020202020204" pitchFamily="50" charset="-128"/>
                          <a:ea typeface="Arial Unicode MS" panose="020B0604020202020204" pitchFamily="50" charset="-128"/>
                          <a:cs typeface="Arial Unicode MS" panose="020B0604020202020204" pitchFamily="50" charset="-128"/>
                        </a:rPr>
                        <a:t>3</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g</a:t>
                      </a:r>
                      <a:r>
                        <a:rPr kumimoji="1" lang="en-US" altLang="ja-JP" sz="1000" baseline="30000" dirty="0" smtClean="0">
                          <a:latin typeface="Arial Unicode MS" panose="020B0604020202020204" pitchFamily="50" charset="-128"/>
                          <a:ea typeface="Arial Unicode MS" panose="020B0604020202020204" pitchFamily="50" charset="-128"/>
                          <a:cs typeface="Arial Unicode MS" panose="020B0604020202020204" pitchFamily="50" charset="-128"/>
                        </a:rPr>
                        <a:t>-1</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59" name="グループ化 58"/>
                  <p:cNvGrpSpPr/>
                  <p:nvPr/>
                </p:nvGrpSpPr>
                <p:grpSpPr>
                  <a:xfrm>
                    <a:off x="4067506" y="607680"/>
                    <a:ext cx="4536942" cy="3329174"/>
                    <a:chOff x="4333190" y="484570"/>
                    <a:chExt cx="4534304" cy="3329174"/>
                  </a:xfrm>
                </p:grpSpPr>
                <p:grpSp>
                  <p:nvGrpSpPr>
                    <p:cNvPr id="6" name="グループ化 5"/>
                    <p:cNvGrpSpPr/>
                    <p:nvPr/>
                  </p:nvGrpSpPr>
                  <p:grpSpPr>
                    <a:xfrm>
                      <a:off x="4333190" y="484570"/>
                      <a:ext cx="4534304" cy="3329174"/>
                      <a:chOff x="144079" y="318662"/>
                      <a:chExt cx="4534304" cy="3329174"/>
                    </a:xfrm>
                  </p:grpSpPr>
                  <p:grpSp>
                    <p:nvGrpSpPr>
                      <p:cNvPr id="7" name="グループ化 6"/>
                      <p:cNvGrpSpPr/>
                      <p:nvPr/>
                    </p:nvGrpSpPr>
                    <p:grpSpPr>
                      <a:xfrm>
                        <a:off x="144079" y="318662"/>
                        <a:ext cx="4534304" cy="3133366"/>
                        <a:chOff x="144079" y="318662"/>
                        <a:chExt cx="4534304" cy="3133366"/>
                      </a:xfrm>
                    </p:grpSpPr>
                    <p:grpSp>
                      <p:nvGrpSpPr>
                        <p:cNvPr id="9" name="グループ化 8"/>
                        <p:cNvGrpSpPr/>
                        <p:nvPr/>
                      </p:nvGrpSpPr>
                      <p:grpSpPr>
                        <a:xfrm>
                          <a:off x="144079" y="318662"/>
                          <a:ext cx="4534304" cy="2989204"/>
                          <a:chOff x="144079" y="318662"/>
                          <a:chExt cx="4534304" cy="2989204"/>
                        </a:xfrm>
                      </p:grpSpPr>
                      <p:grpSp>
                        <p:nvGrpSpPr>
                          <p:cNvPr id="15" name="グループ化 14"/>
                          <p:cNvGrpSpPr/>
                          <p:nvPr/>
                        </p:nvGrpSpPr>
                        <p:grpSpPr>
                          <a:xfrm>
                            <a:off x="374733" y="318662"/>
                            <a:ext cx="4303650" cy="2989204"/>
                            <a:chOff x="374733" y="318662"/>
                            <a:chExt cx="4303650" cy="2989204"/>
                          </a:xfrm>
                        </p:grpSpPr>
                        <p:grpSp>
                          <p:nvGrpSpPr>
                            <p:cNvPr id="17" name="グループ化 16"/>
                            <p:cNvGrpSpPr/>
                            <p:nvPr/>
                          </p:nvGrpSpPr>
                          <p:grpSpPr>
                            <a:xfrm>
                              <a:off x="683568" y="331514"/>
                              <a:ext cx="3994815" cy="2976352"/>
                              <a:chOff x="683568" y="331514"/>
                              <a:chExt cx="3994815" cy="2976352"/>
                            </a:xfrm>
                          </p:grpSpPr>
                          <p:grpSp>
                            <p:nvGrpSpPr>
                              <p:cNvPr id="25" name="グループ化 24"/>
                              <p:cNvGrpSpPr/>
                              <p:nvPr/>
                            </p:nvGrpSpPr>
                            <p:grpSpPr>
                              <a:xfrm>
                                <a:off x="683568" y="331514"/>
                                <a:ext cx="3980101" cy="2976352"/>
                                <a:chOff x="683568" y="331514"/>
                                <a:chExt cx="3980101" cy="2976352"/>
                              </a:xfrm>
                            </p:grpSpPr>
                            <p:pic>
                              <p:nvPicPr>
                                <p:cNvPr id="27" name="Picture 4"/>
                                <p:cNvPicPr>
                                  <a:picLocks noChangeAspect="1" noChangeArrowheads="1"/>
                                </p:cNvPicPr>
                                <p:nvPr/>
                              </p:nvPicPr>
                              <p:blipFill rotWithShape="1">
                                <a:blip r:embed="rId4">
                                  <a:extLst>
                                    <a:ext uri="{BEBA8EAE-BF5A-486C-A8C5-ECC9F3942E4B}">
                                      <a14:imgProps xmlns:a14="http://schemas.microsoft.com/office/drawing/2010/main">
                                        <a14:imgLayer r:embed="rId5">
                                          <a14:imgEffect>
                                            <a14:sharpenSoften amount="25000"/>
                                          </a14:imgEffect>
                                          <a14:imgEffect>
                                            <a14:brightnessContrast bright="40000" contrast="-40000"/>
                                          </a14:imgEffect>
                                        </a14:imgLayer>
                                      </a14:imgProps>
                                    </a:ext>
                                    <a:ext uri="{28A0092B-C50C-407E-A947-70E740481C1C}">
                                      <a14:useLocalDpi xmlns:a14="http://schemas.microsoft.com/office/drawing/2010/main" val="0"/>
                                    </a:ext>
                                  </a:extLst>
                                </a:blip>
                                <a:srcRect l="4244" t="14127" r="4663" b="29778"/>
                                <a:stretch/>
                              </p:blipFill>
                              <p:spPr bwMode="auto">
                                <a:xfrm>
                                  <a:off x="683568" y="404664"/>
                                  <a:ext cx="3463591" cy="2871849"/>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nvGrpSpPr>
                                <p:cNvPr id="28" name="グループ化 27"/>
                                <p:cNvGrpSpPr/>
                                <p:nvPr/>
                              </p:nvGrpSpPr>
                              <p:grpSpPr>
                                <a:xfrm>
                                  <a:off x="4077651" y="331514"/>
                                  <a:ext cx="586018" cy="2976352"/>
                                  <a:chOff x="4077651" y="331514"/>
                                  <a:chExt cx="586018" cy="2976352"/>
                                </a:xfrm>
                              </p:grpSpPr>
                              <p:sp>
                                <p:nvSpPr>
                                  <p:cNvPr id="29" name="テキスト ボックス 28"/>
                                  <p:cNvSpPr txBox="1"/>
                                  <p:nvPr/>
                                </p:nvSpPr>
                                <p:spPr>
                                  <a:xfrm>
                                    <a:off x="4087605" y="3061645"/>
                                    <a:ext cx="576064" cy="246221"/>
                                  </a:xfrm>
                                  <a:prstGeom prst="rect">
                                    <a:avLst/>
                                  </a:prstGeom>
                                  <a:noFill/>
                                </p:spPr>
                                <p:txBody>
                                  <a:bodyPr wrap="square" rtlCol="0">
                                    <a:spAutoFit/>
                                  </a:bodyPr>
                                  <a:lstStyle/>
                                  <a:p>
                                    <a:r>
                                      <a:rPr kumimoji="1" lang="en-US" altLang="ja-JP" sz="1000" smtClean="0">
                                        <a:latin typeface="Arial Unicode MS" panose="020B0604020202020204" pitchFamily="50" charset="-128"/>
                                        <a:ea typeface="Arial Unicode MS" panose="020B0604020202020204" pitchFamily="50" charset="-128"/>
                                        <a:cs typeface="Arial Unicode MS" panose="020B0604020202020204" pitchFamily="50" charset="-128"/>
                                      </a:rPr>
                                      <a:t>0.00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0" name="テキスト ボックス 29"/>
                                  <p:cNvSpPr txBox="1"/>
                                  <p:nvPr/>
                                </p:nvSpPr>
                                <p:spPr>
                                  <a:xfrm>
                                    <a:off x="4087605" y="1959580"/>
                                    <a:ext cx="576064" cy="246221"/>
                                  </a:xfrm>
                                  <a:prstGeom prst="rect">
                                    <a:avLst/>
                                  </a:prstGeom>
                                  <a:noFill/>
                                </p:spPr>
                                <p:txBody>
                                  <a:bodyPr wrap="square" rtlCol="0">
                                    <a:spAutoFit/>
                                  </a:bodyPr>
                                  <a:lstStyle/>
                                  <a:p>
                                    <a:r>
                                      <a:rPr kumimoji="1" lang="en-US" altLang="ja-JP" sz="1000" smtClean="0">
                                        <a:latin typeface="Arial Unicode MS" panose="020B0604020202020204" pitchFamily="50" charset="-128"/>
                                        <a:ea typeface="Arial Unicode MS" panose="020B0604020202020204" pitchFamily="50" charset="-128"/>
                                        <a:cs typeface="Arial Unicode MS" panose="020B0604020202020204" pitchFamily="50" charset="-128"/>
                                      </a:rPr>
                                      <a:t>0.02</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1" name="テキスト ボックス 30"/>
                                  <p:cNvSpPr txBox="1"/>
                                  <p:nvPr/>
                                </p:nvSpPr>
                                <p:spPr>
                                  <a:xfrm>
                                    <a:off x="4084966" y="1419704"/>
                                    <a:ext cx="576064" cy="246221"/>
                                  </a:xfrm>
                                  <a:prstGeom prst="rect">
                                    <a:avLst/>
                                  </a:prstGeom>
                                  <a:noFill/>
                                </p:spPr>
                                <p:txBody>
                                  <a:bodyPr wrap="square" rtlCol="0">
                                    <a:spAutoFit/>
                                  </a:bodyPr>
                                  <a:lstStyle/>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0.03</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2" name="テキスト ボックス 31"/>
                                  <p:cNvSpPr txBox="1"/>
                                  <p:nvPr/>
                                </p:nvSpPr>
                                <p:spPr>
                                  <a:xfrm>
                                    <a:off x="4077651" y="872145"/>
                                    <a:ext cx="576064" cy="246221"/>
                                  </a:xfrm>
                                  <a:prstGeom prst="rect">
                                    <a:avLst/>
                                  </a:prstGeom>
                                  <a:noFill/>
                                </p:spPr>
                                <p:txBody>
                                  <a:bodyPr wrap="square" rtlCol="0">
                                    <a:spAutoFit/>
                                  </a:bodyPr>
                                  <a:lstStyle/>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0.04</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3" name="テキスト ボックス 32"/>
                                  <p:cNvSpPr txBox="1"/>
                                  <p:nvPr/>
                                </p:nvSpPr>
                                <p:spPr>
                                  <a:xfrm>
                                    <a:off x="4085417" y="331514"/>
                                    <a:ext cx="576064" cy="246221"/>
                                  </a:xfrm>
                                  <a:prstGeom prst="rect">
                                    <a:avLst/>
                                  </a:prstGeom>
                                  <a:noFill/>
                                </p:spPr>
                                <p:txBody>
                                  <a:bodyPr wrap="square" rtlCol="0">
                                    <a:spAutoFit/>
                                  </a:bodyPr>
                                  <a:lstStyle/>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0.05</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4" name="テキスト ボックス 33"/>
                                  <p:cNvSpPr txBox="1"/>
                                  <p:nvPr/>
                                </p:nvSpPr>
                                <p:spPr>
                                  <a:xfrm>
                                    <a:off x="4084966" y="2507526"/>
                                    <a:ext cx="576064" cy="246221"/>
                                  </a:xfrm>
                                  <a:prstGeom prst="rect">
                                    <a:avLst/>
                                  </a:prstGeom>
                                  <a:noFill/>
                                </p:spPr>
                                <p:txBody>
                                  <a:bodyPr wrap="square" rtlCol="0">
                                    <a:spAutoFit/>
                                  </a:bodyPr>
                                  <a:lstStyle/>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0.01</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sp>
                            <p:nvSpPr>
                              <p:cNvPr id="26" name="テキスト ボックス 25"/>
                              <p:cNvSpPr txBox="1"/>
                              <p:nvPr/>
                            </p:nvSpPr>
                            <p:spPr>
                              <a:xfrm rot="16200000">
                                <a:off x="3624395" y="1542814"/>
                                <a:ext cx="1800200" cy="307777"/>
                              </a:xfrm>
                              <a:prstGeom prst="rect">
                                <a:avLst/>
                              </a:prstGeom>
                              <a:noFill/>
                            </p:spPr>
                            <p:txBody>
                              <a:bodyPr wrap="square" rtlCol="0">
                                <a:spAutoFit/>
                              </a:bodyPr>
                              <a:lstStyle/>
                              <a:p>
                                <a:pPr algn="ctr"/>
                                <a:r>
                                  <a:rPr kumimoji="1" lang="en-US" altLang="ja-JP" sz="1400" dirty="0" err="1" smtClean="0">
                                    <a:latin typeface="Arial Unicode MS" panose="020B0604020202020204" pitchFamily="50" charset="-128"/>
                                    <a:ea typeface="Arial Unicode MS" panose="020B0604020202020204" pitchFamily="50" charset="-128"/>
                                    <a:cs typeface="Arial Unicode MS" panose="020B0604020202020204" pitchFamily="50" charset="-128"/>
                                  </a:rPr>
                                  <a:t>dV</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/d</a:t>
                                </a:r>
                                <a:r>
                                  <a:rPr kumimoji="1" lang="el-GR"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Φ</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kumimoji="1" lang="en-US" altLang="ja-JP" sz="1000" baseline="30000" dirty="0" smtClean="0">
                                    <a:latin typeface="Arial Unicode MS" panose="020B0604020202020204" pitchFamily="50" charset="-128"/>
                                    <a:ea typeface="Arial Unicode MS" panose="020B0604020202020204" pitchFamily="50" charset="-128"/>
                                    <a:cs typeface="Arial Unicode MS" panose="020B0604020202020204" pitchFamily="50" charset="-128"/>
                                  </a:rPr>
                                  <a:t>3</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nm</a:t>
                                </a:r>
                                <a:r>
                                  <a:rPr kumimoji="1" lang="en-US" altLang="ja-JP" sz="1000" baseline="30000" dirty="0" smtClean="0">
                                    <a:latin typeface="Arial Unicode MS" panose="020B0604020202020204" pitchFamily="50" charset="-128"/>
                                    <a:ea typeface="Arial Unicode MS" panose="020B0604020202020204" pitchFamily="50" charset="-128"/>
                                    <a:cs typeface="Arial Unicode MS" panose="020B0604020202020204" pitchFamily="50" charset="-128"/>
                                  </a:rPr>
                                  <a:t>-1</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g</a:t>
                                </a:r>
                                <a:r>
                                  <a:rPr kumimoji="1" lang="en-US" altLang="ja-JP" sz="1000" baseline="30000" dirty="0" smtClean="0">
                                    <a:latin typeface="Arial Unicode MS" panose="020B0604020202020204" pitchFamily="50" charset="-128"/>
                                    <a:ea typeface="Arial Unicode MS" panose="020B0604020202020204" pitchFamily="50" charset="-128"/>
                                    <a:cs typeface="Arial Unicode MS" panose="020B0604020202020204" pitchFamily="50" charset="-128"/>
                                  </a:rPr>
                                  <a:t>-1</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18" name="グループ化 17"/>
                            <p:cNvGrpSpPr/>
                            <p:nvPr/>
                          </p:nvGrpSpPr>
                          <p:grpSpPr>
                            <a:xfrm>
                              <a:off x="374733" y="318662"/>
                              <a:ext cx="374670" cy="2967258"/>
                              <a:chOff x="374733" y="318662"/>
                              <a:chExt cx="374670" cy="2967258"/>
                            </a:xfrm>
                          </p:grpSpPr>
                          <p:sp>
                            <p:nvSpPr>
                              <p:cNvPr id="19" name="テキスト ボックス 18"/>
                              <p:cNvSpPr txBox="1"/>
                              <p:nvPr/>
                            </p:nvSpPr>
                            <p:spPr>
                              <a:xfrm>
                                <a:off x="388429" y="3039699"/>
                                <a:ext cx="360040" cy="246221"/>
                              </a:xfrm>
                              <a:prstGeom prst="rect">
                                <a:avLst/>
                              </a:prstGeom>
                              <a:no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0" name="テキスト ボックス 19"/>
                              <p:cNvSpPr txBox="1"/>
                              <p:nvPr/>
                            </p:nvSpPr>
                            <p:spPr>
                              <a:xfrm>
                                <a:off x="387495" y="2507525"/>
                                <a:ext cx="360040" cy="246221"/>
                              </a:xfrm>
                              <a:prstGeom prst="rect">
                                <a:avLst/>
                              </a:prstGeom>
                              <a:no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0.1</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1" name="テキスト ボックス 20"/>
                              <p:cNvSpPr txBox="1"/>
                              <p:nvPr/>
                            </p:nvSpPr>
                            <p:spPr>
                              <a:xfrm>
                                <a:off x="374733" y="1961358"/>
                                <a:ext cx="360040" cy="246221"/>
                              </a:xfrm>
                              <a:prstGeom prst="rect">
                                <a:avLst/>
                              </a:prstGeom>
                              <a:no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0.2</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2" name="テキスト ボックス 21"/>
                              <p:cNvSpPr txBox="1"/>
                              <p:nvPr/>
                            </p:nvSpPr>
                            <p:spPr>
                              <a:xfrm>
                                <a:off x="389363" y="1419704"/>
                                <a:ext cx="360040" cy="246221"/>
                              </a:xfrm>
                              <a:prstGeom prst="rect">
                                <a:avLst/>
                              </a:prstGeom>
                              <a:no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0.3</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3" name="テキスト ボックス 22"/>
                              <p:cNvSpPr txBox="1"/>
                              <p:nvPr/>
                            </p:nvSpPr>
                            <p:spPr>
                              <a:xfrm>
                                <a:off x="381114" y="872145"/>
                                <a:ext cx="360040" cy="246221"/>
                              </a:xfrm>
                              <a:prstGeom prst="rect">
                                <a:avLst/>
                              </a:prstGeom>
                              <a:no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0.4</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4" name="テキスト ボックス 23"/>
                              <p:cNvSpPr txBox="1"/>
                              <p:nvPr/>
                            </p:nvSpPr>
                            <p:spPr>
                              <a:xfrm>
                                <a:off x="388429" y="318662"/>
                                <a:ext cx="360040" cy="246221"/>
                              </a:xfrm>
                              <a:prstGeom prst="rect">
                                <a:avLst/>
                              </a:prstGeom>
                              <a:no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0.5</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sp>
                        <p:nvSpPr>
                          <p:cNvPr id="16" name="テキスト ボックス 15"/>
                          <p:cNvSpPr txBox="1"/>
                          <p:nvPr/>
                        </p:nvSpPr>
                        <p:spPr>
                          <a:xfrm rot="16200000">
                            <a:off x="-427339" y="1443563"/>
                            <a:ext cx="1512168" cy="369332"/>
                          </a:xfrm>
                          <a:prstGeom prst="rect">
                            <a:avLst/>
                          </a:prstGeom>
                          <a:noFill/>
                        </p:spPr>
                        <p:txBody>
                          <a:bodyPr wrap="square" rtlCol="0">
                            <a:spAutoFit/>
                          </a:bodyPr>
                          <a:lstStyle/>
                          <a:p>
                            <a:pPr algn="ctr"/>
                            <a:r>
                              <a:rPr kumimoji="1" lang="en-US" altLang="ja-JP" sz="1400" dirty="0" err="1" smtClean="0">
                                <a:latin typeface="Arial Unicode MS" panose="020B0604020202020204" pitchFamily="50" charset="-128"/>
                                <a:ea typeface="Arial Unicode MS" panose="020B0604020202020204" pitchFamily="50" charset="-128"/>
                                <a:cs typeface="Arial Unicode MS" panose="020B0604020202020204" pitchFamily="50" charset="-128"/>
                              </a:rPr>
                              <a:t>V</a:t>
                            </a:r>
                            <a:r>
                              <a:rPr kumimoji="1" lang="en-US" altLang="ja-JP" sz="1200" dirty="0" err="1" smtClean="0">
                                <a:latin typeface="Arial Unicode MS" panose="020B0604020202020204" pitchFamily="50" charset="-128"/>
                                <a:ea typeface="Arial Unicode MS" panose="020B0604020202020204" pitchFamily="50" charset="-128"/>
                                <a:cs typeface="Arial Unicode MS" panose="020B0604020202020204" pitchFamily="50" charset="-128"/>
                              </a:rPr>
                              <a:t>pore</a:t>
                            </a:r>
                            <a:r>
                              <a:rPr kumimoji="1" lang="en-US" altLang="ja-JP"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kumimoji="1" lang="en-US" altLang="ja-JP" sz="1000" baseline="30000" dirty="0" smtClean="0">
                                <a:latin typeface="Arial Unicode MS" panose="020B0604020202020204" pitchFamily="50" charset="-128"/>
                                <a:ea typeface="Arial Unicode MS" panose="020B0604020202020204" pitchFamily="50" charset="-128"/>
                                <a:cs typeface="Arial Unicode MS" panose="020B0604020202020204" pitchFamily="50" charset="-128"/>
                              </a:rPr>
                              <a:t>3</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g</a:t>
                            </a:r>
                            <a:r>
                              <a:rPr kumimoji="1" lang="en-US" altLang="ja-JP" sz="1000" baseline="30000" dirty="0" smtClean="0">
                                <a:latin typeface="Arial Unicode MS" panose="020B0604020202020204" pitchFamily="50" charset="-128"/>
                                <a:ea typeface="Arial Unicode MS" panose="020B0604020202020204" pitchFamily="50" charset="-128"/>
                                <a:cs typeface="Arial Unicode MS" panose="020B0604020202020204" pitchFamily="50" charset="-128"/>
                              </a:rPr>
                              <a:t>-1</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10" name="グループ化 9"/>
                        <p:cNvGrpSpPr/>
                        <p:nvPr/>
                      </p:nvGrpSpPr>
                      <p:grpSpPr>
                        <a:xfrm>
                          <a:off x="528041" y="3197409"/>
                          <a:ext cx="3287304" cy="254619"/>
                          <a:chOff x="528041" y="3197409"/>
                          <a:chExt cx="3287304" cy="254619"/>
                        </a:xfrm>
                      </p:grpSpPr>
                      <p:sp>
                        <p:nvSpPr>
                          <p:cNvPr id="11" name="テキスト ボックス 10"/>
                          <p:cNvSpPr txBox="1"/>
                          <p:nvPr/>
                        </p:nvSpPr>
                        <p:spPr>
                          <a:xfrm>
                            <a:off x="1511089" y="3205807"/>
                            <a:ext cx="360040"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20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2" name="テキスト ボックス 11"/>
                          <p:cNvSpPr txBox="1"/>
                          <p:nvPr/>
                        </p:nvSpPr>
                        <p:spPr>
                          <a:xfrm>
                            <a:off x="528041" y="3197409"/>
                            <a:ext cx="360040"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3" name="テキスト ボックス 12"/>
                          <p:cNvSpPr txBox="1"/>
                          <p:nvPr/>
                        </p:nvSpPr>
                        <p:spPr>
                          <a:xfrm>
                            <a:off x="2483768" y="3198492"/>
                            <a:ext cx="360040"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40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4" name="テキスト ボックス 13"/>
                          <p:cNvSpPr txBox="1"/>
                          <p:nvPr/>
                        </p:nvSpPr>
                        <p:spPr>
                          <a:xfrm>
                            <a:off x="3455305" y="3198492"/>
                            <a:ext cx="360040"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60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sp>
                    <p:nvSpPr>
                      <p:cNvPr id="8" name="テキスト ボックス 7"/>
                      <p:cNvSpPr txBox="1"/>
                      <p:nvPr/>
                    </p:nvSpPr>
                    <p:spPr>
                      <a:xfrm>
                        <a:off x="1871700" y="3278504"/>
                        <a:ext cx="792088" cy="369332"/>
                      </a:xfrm>
                      <a:prstGeom prst="rect">
                        <a:avLst/>
                      </a:prstGeom>
                      <a:noFill/>
                    </p:spPr>
                    <p:txBody>
                      <a:bodyPr wrap="square" rtlCol="0">
                        <a:spAutoFit/>
                      </a:bodyPr>
                      <a:lstStyle/>
                      <a:p>
                        <a:pPr algn="ctr"/>
                        <a:r>
                          <a:rPr kumimoji="1" lang="el-GR"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Φ</a:t>
                        </a:r>
                        <a:r>
                          <a:rPr kumimoji="1" lang="en-US" altLang="ja-JP"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(nm)</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cxnSp>
                  <p:nvCxnSpPr>
                    <p:cNvPr id="56" name="直線コネクタ 55"/>
                    <p:cNvCxnSpPr/>
                    <p:nvPr/>
                  </p:nvCxnSpPr>
                  <p:spPr>
                    <a:xfrm>
                      <a:off x="4903076" y="616307"/>
                      <a:ext cx="3420000" cy="0"/>
                    </a:xfrm>
                    <a:prstGeom prst="line">
                      <a:avLst/>
                    </a:prstGeom>
                    <a:ln w="3175">
                      <a:solidFill>
                        <a:schemeClr val="tx1">
                          <a:lumMod val="50000"/>
                          <a:lumOff val="50000"/>
                        </a:schemeClr>
                      </a:solidFill>
                    </a:ln>
                  </p:spPr>
                  <p:style>
                    <a:lnRef idx="1">
                      <a:schemeClr val="accent1"/>
                    </a:lnRef>
                    <a:fillRef idx="0">
                      <a:schemeClr val="accent1"/>
                    </a:fillRef>
                    <a:effectRef idx="0">
                      <a:schemeClr val="accent1"/>
                    </a:effectRef>
                    <a:fontRef idx="minor">
                      <a:schemeClr val="tx1"/>
                    </a:fontRef>
                  </p:style>
                </p:cxnSp>
              </p:grpSp>
            </p:grpSp>
            <p:grpSp>
              <p:nvGrpSpPr>
                <p:cNvPr id="87" name="グループ化 86"/>
                <p:cNvGrpSpPr/>
                <p:nvPr/>
              </p:nvGrpSpPr>
              <p:grpSpPr>
                <a:xfrm>
                  <a:off x="1209705" y="5346321"/>
                  <a:ext cx="373821" cy="931058"/>
                  <a:chOff x="3444826" y="2707503"/>
                  <a:chExt cx="373821" cy="931058"/>
                </a:xfrm>
              </p:grpSpPr>
              <p:sp>
                <p:nvSpPr>
                  <p:cNvPr id="88" name="テキスト ボックス 87"/>
                  <p:cNvSpPr txBox="1"/>
                  <p:nvPr/>
                </p:nvSpPr>
                <p:spPr>
                  <a:xfrm>
                    <a:off x="3458607" y="2707503"/>
                    <a:ext cx="360040" cy="369332"/>
                  </a:xfrm>
                  <a:prstGeom prst="rect">
                    <a:avLst/>
                  </a:prstGeom>
                  <a:noFill/>
                </p:spPr>
                <p:txBody>
                  <a:bodyPr wrap="square" rtlCol="0">
                    <a:spAutoFit/>
                  </a:bodyPr>
                  <a:lstStyle/>
                  <a:p>
                    <a:r>
                      <a:rPr kumimoji="1" lang="ja-JP" altLang="en-US" dirty="0" smtClean="0">
                        <a:latin typeface="Arial Unicode MS" panose="020B0604020202020204" pitchFamily="50" charset="-128"/>
                        <a:ea typeface="Arial Unicode MS" panose="020B0604020202020204" pitchFamily="50" charset="-128"/>
                        <a:cs typeface="Arial Unicode MS" panose="020B0604020202020204" pitchFamily="50" charset="-128"/>
                      </a:rPr>
                      <a:t>②</a:t>
                    </a:r>
                    <a:endParaRPr kumimoji="1" lang="ja-JP" altLang="en-US"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89" name="テキスト ボックス 88"/>
                  <p:cNvSpPr txBox="1"/>
                  <p:nvPr/>
                </p:nvSpPr>
                <p:spPr>
                  <a:xfrm>
                    <a:off x="3450261" y="3269229"/>
                    <a:ext cx="360040" cy="369332"/>
                  </a:xfrm>
                  <a:prstGeom prst="rect">
                    <a:avLst/>
                  </a:prstGeom>
                  <a:noFill/>
                </p:spPr>
                <p:txBody>
                  <a:bodyPr wrap="square" rtlCol="0">
                    <a:spAutoFit/>
                  </a:bodyPr>
                  <a:lstStyle/>
                  <a:p>
                    <a:r>
                      <a:rPr kumimoji="1" lang="ja-JP" altLang="en-US" dirty="0" smtClean="0">
                        <a:latin typeface="Arial Unicode MS" panose="020B0604020202020204" pitchFamily="50" charset="-128"/>
                        <a:ea typeface="Arial Unicode MS" panose="020B0604020202020204" pitchFamily="50" charset="-128"/>
                        <a:cs typeface="Arial Unicode MS" panose="020B0604020202020204" pitchFamily="50" charset="-128"/>
                      </a:rPr>
                      <a:t>①</a:t>
                    </a:r>
                    <a:endParaRPr kumimoji="1" lang="ja-JP" altLang="en-US"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90" name="テキスト ボックス 89"/>
                  <p:cNvSpPr txBox="1"/>
                  <p:nvPr/>
                </p:nvSpPr>
                <p:spPr>
                  <a:xfrm>
                    <a:off x="3444826" y="3010866"/>
                    <a:ext cx="360040" cy="369332"/>
                  </a:xfrm>
                  <a:prstGeom prst="rect">
                    <a:avLst/>
                  </a:prstGeom>
                  <a:noFill/>
                </p:spPr>
                <p:txBody>
                  <a:bodyPr wrap="square" rtlCol="0">
                    <a:spAutoFit/>
                  </a:bodyPr>
                  <a:lstStyle/>
                  <a:p>
                    <a:r>
                      <a:rPr kumimoji="1" lang="ja-JP" altLang="en-US" dirty="0" smtClean="0">
                        <a:latin typeface="Arial Unicode MS" panose="020B0604020202020204" pitchFamily="50" charset="-128"/>
                        <a:ea typeface="Arial Unicode MS" panose="020B0604020202020204" pitchFamily="50" charset="-128"/>
                        <a:cs typeface="Arial Unicode MS" panose="020B0604020202020204" pitchFamily="50" charset="-128"/>
                      </a:rPr>
                      <a:t>③</a:t>
                    </a:r>
                    <a:endParaRPr kumimoji="1" lang="ja-JP" altLang="en-US"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grpSp>
            <p:nvGrpSpPr>
              <p:cNvPr id="91" name="グループ化 90"/>
              <p:cNvGrpSpPr/>
              <p:nvPr/>
            </p:nvGrpSpPr>
            <p:grpSpPr>
              <a:xfrm>
                <a:off x="4737171" y="5465018"/>
                <a:ext cx="734249" cy="853594"/>
                <a:chOff x="1708670" y="2491666"/>
                <a:chExt cx="734249" cy="853594"/>
              </a:xfrm>
            </p:grpSpPr>
            <p:sp>
              <p:nvSpPr>
                <p:cNvPr id="92" name="テキスト ボックス 91"/>
                <p:cNvSpPr txBox="1"/>
                <p:nvPr/>
              </p:nvSpPr>
              <p:spPr>
                <a:xfrm>
                  <a:off x="2082879" y="2831912"/>
                  <a:ext cx="360040" cy="369332"/>
                </a:xfrm>
                <a:prstGeom prst="rect">
                  <a:avLst/>
                </a:prstGeom>
                <a:noFill/>
              </p:spPr>
              <p:txBody>
                <a:bodyPr wrap="square" rtlCol="0">
                  <a:spAutoFit/>
                </a:bodyPr>
                <a:lstStyle/>
                <a:p>
                  <a:r>
                    <a:rPr kumimoji="1" lang="ja-JP" altLang="en-US" dirty="0" smtClean="0">
                      <a:latin typeface="Arial Unicode MS" panose="020B0604020202020204" pitchFamily="50" charset="-128"/>
                      <a:ea typeface="Arial Unicode MS" panose="020B0604020202020204" pitchFamily="50" charset="-128"/>
                      <a:cs typeface="Arial Unicode MS" panose="020B0604020202020204" pitchFamily="50" charset="-128"/>
                    </a:rPr>
                    <a:t>②</a:t>
                  </a:r>
                  <a:endParaRPr kumimoji="1" lang="ja-JP" altLang="en-US"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93" name="テキスト ボックス 92"/>
                <p:cNvSpPr txBox="1"/>
                <p:nvPr/>
              </p:nvSpPr>
              <p:spPr>
                <a:xfrm>
                  <a:off x="1975547" y="2491666"/>
                  <a:ext cx="360040" cy="369332"/>
                </a:xfrm>
                <a:prstGeom prst="rect">
                  <a:avLst/>
                </a:prstGeom>
                <a:noFill/>
              </p:spPr>
              <p:txBody>
                <a:bodyPr wrap="square" rtlCol="0">
                  <a:spAutoFit/>
                </a:bodyPr>
                <a:lstStyle/>
                <a:p>
                  <a:r>
                    <a:rPr kumimoji="1" lang="ja-JP" altLang="en-US" dirty="0" smtClean="0">
                      <a:latin typeface="Arial Unicode MS" panose="020B0604020202020204" pitchFamily="50" charset="-128"/>
                      <a:ea typeface="Arial Unicode MS" panose="020B0604020202020204" pitchFamily="50" charset="-128"/>
                      <a:cs typeface="Arial Unicode MS" panose="020B0604020202020204" pitchFamily="50" charset="-128"/>
                    </a:rPr>
                    <a:t>①</a:t>
                  </a:r>
                  <a:endParaRPr kumimoji="1" lang="ja-JP" altLang="en-US"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94" name="テキスト ボックス 93"/>
                <p:cNvSpPr txBox="1"/>
                <p:nvPr/>
              </p:nvSpPr>
              <p:spPr>
                <a:xfrm>
                  <a:off x="1708670" y="2975928"/>
                  <a:ext cx="360040" cy="369332"/>
                </a:xfrm>
                <a:prstGeom prst="rect">
                  <a:avLst/>
                </a:prstGeom>
                <a:noFill/>
              </p:spPr>
              <p:txBody>
                <a:bodyPr wrap="square" rtlCol="0">
                  <a:spAutoFit/>
                </a:bodyPr>
                <a:lstStyle/>
                <a:p>
                  <a:r>
                    <a:rPr kumimoji="1" lang="ja-JP" altLang="en-US" dirty="0" smtClean="0">
                      <a:latin typeface="Arial Unicode MS" panose="020B0604020202020204" pitchFamily="50" charset="-128"/>
                      <a:ea typeface="Arial Unicode MS" panose="020B0604020202020204" pitchFamily="50" charset="-128"/>
                      <a:cs typeface="Arial Unicode MS" panose="020B0604020202020204" pitchFamily="50" charset="-128"/>
                    </a:rPr>
                    <a:t>③</a:t>
                  </a:r>
                  <a:endParaRPr kumimoji="1" lang="ja-JP" altLang="en-US"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sp>
          <p:nvSpPr>
            <p:cNvPr id="78" name="テキスト ボックス 77"/>
            <p:cNvSpPr txBox="1"/>
            <p:nvPr/>
          </p:nvSpPr>
          <p:spPr>
            <a:xfrm>
              <a:off x="1064957" y="3740361"/>
              <a:ext cx="2214984" cy="338554"/>
            </a:xfrm>
            <a:prstGeom prst="rect">
              <a:avLst/>
            </a:prstGeom>
            <a:noFill/>
          </p:spPr>
          <p:txBody>
            <a:bodyPr wrap="square" rtlCol="0">
              <a:spAutoFit/>
            </a:bodyPr>
            <a:lstStyle/>
            <a:p>
              <a:pPr algn="ctr"/>
              <a:r>
                <a:rPr kumimoji="1" lang="ja-JP" altLang="en-US" sz="1600" b="1" dirty="0" smtClean="0"/>
                <a:t>窒素吸脱着等温線</a:t>
              </a:r>
              <a:endParaRPr kumimoji="1" lang="ja-JP" altLang="en-US" sz="1600" b="1" dirty="0"/>
            </a:p>
          </p:txBody>
        </p:sp>
        <p:sp>
          <p:nvSpPr>
            <p:cNvPr id="80" name="テキスト ボックス 79"/>
            <p:cNvSpPr txBox="1"/>
            <p:nvPr/>
          </p:nvSpPr>
          <p:spPr>
            <a:xfrm>
              <a:off x="5097211" y="3787342"/>
              <a:ext cx="2214984" cy="338554"/>
            </a:xfrm>
            <a:prstGeom prst="rect">
              <a:avLst/>
            </a:prstGeom>
            <a:noFill/>
          </p:spPr>
          <p:txBody>
            <a:bodyPr wrap="square" rtlCol="0">
              <a:spAutoFit/>
            </a:bodyPr>
            <a:lstStyle/>
            <a:p>
              <a:pPr algn="ctr"/>
              <a:r>
                <a:rPr kumimoji="1" lang="en-US" altLang="ja-JP" sz="1600" b="1" dirty="0" smtClean="0"/>
                <a:t>BJH</a:t>
              </a:r>
              <a:r>
                <a:rPr kumimoji="1" lang="ja-JP" altLang="en-US" sz="1600" b="1" dirty="0" smtClean="0"/>
                <a:t>法によるメソ孔分布</a:t>
              </a:r>
              <a:endParaRPr kumimoji="1" lang="ja-JP" altLang="en-US" sz="1600" b="1" dirty="0"/>
            </a:p>
          </p:txBody>
        </p:sp>
      </p:grpSp>
      <p:graphicFrame>
        <p:nvGraphicFramePr>
          <p:cNvPr id="100" name="表 99"/>
          <p:cNvGraphicFramePr>
            <a:graphicFrameLocks noGrp="1"/>
          </p:cNvGraphicFramePr>
          <p:nvPr>
            <p:extLst>
              <p:ext uri="{D42A27DB-BD31-4B8C-83A1-F6EECF244321}">
                <p14:modId xmlns:p14="http://schemas.microsoft.com/office/powerpoint/2010/main" val="1244830761"/>
              </p:ext>
            </p:extLst>
          </p:nvPr>
        </p:nvGraphicFramePr>
        <p:xfrm>
          <a:off x="4458822" y="2369904"/>
          <a:ext cx="4543440" cy="1260240"/>
        </p:xfrm>
        <a:graphic>
          <a:graphicData uri="http://schemas.openxmlformats.org/drawingml/2006/table">
            <a:tbl>
              <a:tblPr firstRow="1" bandRow="1">
                <a:tableStyleId>{5940675A-B579-460E-94D1-54222C63F5DA}</a:tableStyleId>
              </a:tblPr>
              <a:tblGrid>
                <a:gridCol w="2011733"/>
                <a:gridCol w="572809"/>
                <a:gridCol w="644413"/>
                <a:gridCol w="644413"/>
                <a:gridCol w="670072"/>
              </a:tblGrid>
              <a:tr h="370840">
                <a:tc>
                  <a:txBody>
                    <a:bodyPr/>
                    <a:lstStyle/>
                    <a:p>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c>
                  <a:txBody>
                    <a:bodyPr/>
                    <a:lstStyle/>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SBET</a:t>
                      </a:r>
                    </a:p>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(m</a:t>
                      </a:r>
                      <a:r>
                        <a:rPr kumimoji="1" lang="en-US" altLang="ja-JP" sz="1000" baseline="300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/g)</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c>
                  <a:txBody>
                    <a:bodyPr/>
                    <a:lstStyle/>
                    <a:p>
                      <a:r>
                        <a:rPr kumimoji="1" lang="en-US" altLang="ja-JP" sz="1000" dirty="0" err="1" smtClean="0">
                          <a:latin typeface="Arial Unicode MS" panose="020B0604020202020204" pitchFamily="50" charset="-128"/>
                          <a:ea typeface="Arial Unicode MS" panose="020B0604020202020204" pitchFamily="50" charset="-128"/>
                          <a:cs typeface="Arial Unicode MS" panose="020B0604020202020204" pitchFamily="50" charset="-128"/>
                        </a:rPr>
                        <a:t>Vtotal</a:t>
                      </a:r>
                      <a:endPar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kumimoji="1" lang="en-US" altLang="ja-JP" sz="1000" baseline="30000" dirty="0" smtClean="0">
                          <a:latin typeface="Arial Unicode MS" panose="020B0604020202020204" pitchFamily="50" charset="-128"/>
                          <a:ea typeface="Arial Unicode MS" panose="020B0604020202020204" pitchFamily="50" charset="-128"/>
                          <a:cs typeface="Arial Unicode MS" panose="020B0604020202020204" pitchFamily="50" charset="-128"/>
                        </a:rPr>
                        <a:t>3</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/g)</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c>
                  <a:txBody>
                    <a:bodyPr/>
                    <a:lstStyle/>
                    <a:p>
                      <a:r>
                        <a:rPr kumimoji="1" lang="en-US" altLang="ja-JP" sz="1000" dirty="0" err="1" smtClean="0">
                          <a:latin typeface="Arial Unicode MS" panose="020B0604020202020204" pitchFamily="50" charset="-128"/>
                          <a:ea typeface="Arial Unicode MS" panose="020B0604020202020204" pitchFamily="50" charset="-128"/>
                          <a:cs typeface="Arial Unicode MS" panose="020B0604020202020204" pitchFamily="50" charset="-128"/>
                        </a:rPr>
                        <a:t>Vmeso</a:t>
                      </a:r>
                      <a:endPar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kumimoji="1" lang="en-US" altLang="ja-JP" sz="1000" baseline="30000" dirty="0" smtClean="0">
                          <a:latin typeface="Arial Unicode MS" panose="020B0604020202020204" pitchFamily="50" charset="-128"/>
                          <a:ea typeface="Arial Unicode MS" panose="020B0604020202020204" pitchFamily="50" charset="-128"/>
                          <a:cs typeface="Arial Unicode MS" panose="020B0604020202020204" pitchFamily="50" charset="-128"/>
                        </a:rPr>
                        <a:t>3</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/g)</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c>
                  <a:txBody>
                    <a:bodyPr/>
                    <a:lstStyle/>
                    <a:p>
                      <a:r>
                        <a:rPr kumimoji="1" lang="en-US" altLang="ja-JP" sz="1000" dirty="0" err="1" smtClean="0">
                          <a:latin typeface="Arial Unicode MS" panose="020B0604020202020204" pitchFamily="50" charset="-128"/>
                          <a:ea typeface="Arial Unicode MS" panose="020B0604020202020204" pitchFamily="50" charset="-128"/>
                          <a:cs typeface="Arial Unicode MS" panose="020B0604020202020204" pitchFamily="50" charset="-128"/>
                        </a:rPr>
                        <a:t>Vmicro</a:t>
                      </a:r>
                      <a:endPar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kumimoji="1" lang="en-US" altLang="ja-JP" sz="1000" baseline="30000" dirty="0" smtClean="0">
                          <a:latin typeface="Arial Unicode MS" panose="020B0604020202020204" pitchFamily="50" charset="-128"/>
                          <a:ea typeface="Arial Unicode MS" panose="020B0604020202020204" pitchFamily="50" charset="-128"/>
                          <a:cs typeface="Arial Unicode MS" panose="020B0604020202020204" pitchFamily="50" charset="-128"/>
                        </a:rPr>
                        <a:t>3</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/g)</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r>
              <a:tr h="288000">
                <a:tc>
                  <a:txBody>
                    <a:bodyPr/>
                    <a:lstStyle/>
                    <a:p>
                      <a:r>
                        <a:rPr kumimoji="1" lang="ja-JP" altLang="en-US"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①</a:t>
                      </a:r>
                      <a:r>
                        <a:rPr kumimoji="1" lang="en-US" altLang="ja-JP"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CF-GSCs-2S</a:t>
                      </a:r>
                      <a:endParaRPr kumimoji="1" lang="ja-JP" altLang="en-US" sz="1200" b="1"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rgbClr val="99CCFF"/>
                    </a:solidFill>
                  </a:tcPr>
                </a:tc>
                <a:tc>
                  <a:txBody>
                    <a:bodyPr/>
                    <a:lstStyle/>
                    <a:p>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232</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0.586</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0.438</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0.094</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r>
              <a:tr h="288000">
                <a:tc>
                  <a:txBody>
                    <a:bodyPr/>
                    <a:lstStyle/>
                    <a:p>
                      <a:r>
                        <a:rPr kumimoji="1" lang="ja-JP" altLang="en-US"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②</a:t>
                      </a:r>
                      <a:r>
                        <a:rPr kumimoji="1" lang="en-US" altLang="ja-JP"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CF-GSCs-L2s</a:t>
                      </a:r>
                      <a:endParaRPr kumimoji="1" lang="ja-JP" altLang="en-US" sz="1200" b="1"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rgbClr val="92D050"/>
                    </a:solidFill>
                  </a:tcPr>
                </a:tc>
                <a:tc>
                  <a:txBody>
                    <a:bodyPr/>
                    <a:lstStyle/>
                    <a:p>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374</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0.430</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0.311</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0.155</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r>
              <a:tr h="288000">
                <a:tc>
                  <a:txBody>
                    <a:bodyPr/>
                    <a:lstStyle/>
                    <a:p>
                      <a:r>
                        <a:rPr kumimoji="1" lang="ja-JP" altLang="en-US"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③①の非晶炭素除去前</a:t>
                      </a:r>
                      <a:endParaRPr kumimoji="1" lang="ja-JP" altLang="en-US" sz="1200" b="1"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rgbClr val="FF2929"/>
                    </a:solidFill>
                  </a:tcPr>
                </a:tc>
                <a:tc>
                  <a:txBody>
                    <a:bodyPr/>
                    <a:lstStyle/>
                    <a:p>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342</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0.319</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0.226</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0.143</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r>
            </a:tbl>
          </a:graphicData>
        </a:graphic>
      </p:graphicFrame>
      <p:grpSp>
        <p:nvGrpSpPr>
          <p:cNvPr id="101" name="グループ化 100"/>
          <p:cNvGrpSpPr/>
          <p:nvPr/>
        </p:nvGrpSpPr>
        <p:grpSpPr>
          <a:xfrm>
            <a:off x="4432153" y="2396178"/>
            <a:ext cx="2023159" cy="383419"/>
            <a:chOff x="4349041" y="1902745"/>
            <a:chExt cx="2023159" cy="383419"/>
          </a:xfrm>
        </p:grpSpPr>
        <p:cxnSp>
          <p:nvCxnSpPr>
            <p:cNvPr id="55" name="直線コネクタ 54"/>
            <p:cNvCxnSpPr/>
            <p:nvPr/>
          </p:nvCxnSpPr>
          <p:spPr>
            <a:xfrm rot="60000">
              <a:off x="4349041" y="1902745"/>
              <a:ext cx="2023159" cy="351153"/>
            </a:xfrm>
            <a:prstGeom prst="line">
              <a:avLst/>
            </a:prstGeom>
            <a:ln>
              <a:solidFill>
                <a:srgbClr val="000000"/>
              </a:solidFill>
            </a:ln>
          </p:spPr>
          <p:style>
            <a:lnRef idx="1">
              <a:schemeClr val="accent1"/>
            </a:lnRef>
            <a:fillRef idx="0">
              <a:schemeClr val="accent1"/>
            </a:fillRef>
            <a:effectRef idx="0">
              <a:schemeClr val="accent1"/>
            </a:effectRef>
            <a:fontRef idx="minor">
              <a:schemeClr val="tx1"/>
            </a:fontRef>
          </p:style>
        </p:cxnSp>
        <p:sp>
          <p:nvSpPr>
            <p:cNvPr id="57" name="テキスト ボックス 56"/>
            <p:cNvSpPr txBox="1"/>
            <p:nvPr/>
          </p:nvSpPr>
          <p:spPr>
            <a:xfrm>
              <a:off x="5291295" y="1916833"/>
              <a:ext cx="1080905" cy="246221"/>
            </a:xfrm>
            <a:prstGeom prst="rect">
              <a:avLst/>
            </a:prstGeom>
            <a:noFill/>
          </p:spPr>
          <p:txBody>
            <a:bodyPr wrap="square" rtlCol="0">
              <a:spAutoFit/>
            </a:bodyPr>
            <a:lstStyle/>
            <a:p>
              <a:pPr algn="ct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細孔分布</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58" name="テキスト ボックス 57"/>
            <p:cNvSpPr txBox="1"/>
            <p:nvPr/>
          </p:nvSpPr>
          <p:spPr>
            <a:xfrm>
              <a:off x="4349041" y="2039943"/>
              <a:ext cx="1087055" cy="246221"/>
            </a:xfrm>
            <a:prstGeom prst="rect">
              <a:avLst/>
            </a:prstGeom>
            <a:noFill/>
          </p:spPr>
          <p:txBody>
            <a:bodyPr wrap="square" rtlCol="0">
              <a:spAutoFit/>
            </a:bodyPr>
            <a:lstStyle/>
            <a:p>
              <a:pPr algn="ct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試料</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50" name="正方形/長方形 49"/>
          <p:cNvSpPr/>
          <p:nvPr/>
        </p:nvSpPr>
        <p:spPr>
          <a:xfrm>
            <a:off x="80412" y="983352"/>
            <a:ext cx="9016290" cy="5824065"/>
          </a:xfrm>
          <a:prstGeom prst="rect">
            <a:avLst/>
          </a:prstGeom>
          <a:noFill/>
          <a:ln w="6350">
            <a:solidFill>
              <a:srgbClr val="FF2929"/>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61" name="テキスト ボックス 60"/>
          <p:cNvSpPr txBox="1"/>
          <p:nvPr/>
        </p:nvSpPr>
        <p:spPr>
          <a:xfrm>
            <a:off x="3851920" y="102106"/>
            <a:ext cx="5245753" cy="830997"/>
          </a:xfrm>
          <a:prstGeom prst="rect">
            <a:avLst/>
          </a:prstGeom>
          <a:noFill/>
        </p:spPr>
        <p:txBody>
          <a:bodyPr wrap="square" rtlCol="0">
            <a:spAutoFit/>
          </a:bodyPr>
          <a:lstStyle/>
          <a:p>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・②は①より</a:t>
            </a: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GSCs</a:t>
            </a:r>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生成が不完全、非晶炭素が残っている</a:t>
            </a:r>
            <a:endPar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・②はクリストバライトの結晶が現れ、灰分の影響が大きい</a:t>
            </a:r>
            <a:r>
              <a:rPr lang="en-US" altLang="ja-JP" sz="1200"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a:t>
            </a:r>
            <a:endParaRPr lang="en-US" altLang="ja-JP" sz="1200"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endParaRPr>
          </a:p>
          <a:p>
            <a:pPr marL="266700" indent="-266700"/>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・②のコストパーフォーマンスは高いので、灰分の影響を考慮して、</a:t>
            </a: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Fe</a:t>
            </a:r>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塩の添加量を増やすなどの対策をとると、導電性能は高くなる可能性大</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2" name="テキスト ボックス 61"/>
          <p:cNvSpPr txBox="1"/>
          <p:nvPr/>
        </p:nvSpPr>
        <p:spPr>
          <a:xfrm>
            <a:off x="463314" y="539388"/>
            <a:ext cx="3475415" cy="369332"/>
          </a:xfrm>
          <a:prstGeom prst="rect">
            <a:avLst/>
          </a:prstGeom>
          <a:noFill/>
        </p:spPr>
        <p:txBody>
          <a:bodyPr wrap="square" rtlCol="0">
            <a:spAutoFit/>
          </a:bodyPr>
          <a:lstStyle/>
          <a:p>
            <a:r>
              <a:rPr kumimoji="1" lang="en-US" altLang="ja-JP" b="1" dirty="0" smtClean="0">
                <a:latin typeface="Arial Unicode MS" panose="020B0604020202020204" pitchFamily="50" charset="-128"/>
                <a:ea typeface="Arial Unicode MS" panose="020B0604020202020204" pitchFamily="50" charset="-128"/>
                <a:cs typeface="Arial Unicode MS" panose="020B0604020202020204" pitchFamily="50" charset="-128"/>
              </a:rPr>
              <a:t>2S</a:t>
            </a:r>
            <a:r>
              <a:rPr kumimoji="1" lang="ja-JP" altLang="en-US" b="1" dirty="0" smtClean="0">
                <a:latin typeface="Arial Unicode MS" panose="020B0604020202020204" pitchFamily="50" charset="-128"/>
                <a:ea typeface="Arial Unicode MS" panose="020B0604020202020204" pitchFamily="50" charset="-128"/>
                <a:cs typeface="Arial Unicode MS" panose="020B0604020202020204" pitchFamily="50" charset="-128"/>
              </a:rPr>
              <a:t>の方が現条件では適している</a:t>
            </a:r>
            <a:endParaRPr kumimoji="1" lang="ja-JP" altLang="en-US" b="1"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cxnSp>
        <p:nvCxnSpPr>
          <p:cNvPr id="71" name="直線コネクタ 70"/>
          <p:cNvCxnSpPr/>
          <p:nvPr/>
        </p:nvCxnSpPr>
        <p:spPr>
          <a:xfrm>
            <a:off x="1509564" y="2226704"/>
            <a:ext cx="0" cy="1017287"/>
          </a:xfrm>
          <a:prstGeom prst="line">
            <a:avLst/>
          </a:prstGeom>
          <a:ln w="3175">
            <a:prstDash val="dash"/>
          </a:ln>
        </p:spPr>
        <p:style>
          <a:lnRef idx="1">
            <a:schemeClr val="accent1"/>
          </a:lnRef>
          <a:fillRef idx="0">
            <a:schemeClr val="accent1"/>
          </a:fillRef>
          <a:effectRef idx="0">
            <a:schemeClr val="accent1"/>
          </a:effectRef>
          <a:fontRef idx="minor">
            <a:schemeClr val="tx1"/>
          </a:fontRef>
        </p:style>
      </p:cxnSp>
      <p:sp>
        <p:nvSpPr>
          <p:cNvPr id="82" name="テキスト ボックス 81"/>
          <p:cNvSpPr txBox="1"/>
          <p:nvPr/>
        </p:nvSpPr>
        <p:spPr>
          <a:xfrm>
            <a:off x="611560" y="2052390"/>
            <a:ext cx="1162969" cy="230832"/>
          </a:xfrm>
          <a:prstGeom prst="rect">
            <a:avLst/>
          </a:prstGeom>
          <a:noFill/>
        </p:spPr>
        <p:txBody>
          <a:bodyPr wrap="square" rtlCol="0">
            <a:spAutoFit/>
          </a:bodyPr>
          <a:lstStyle/>
          <a:p>
            <a:pPr algn="ctr"/>
            <a:r>
              <a:rPr kumimoji="1" lang="ja-JP" altLang="en-US" sz="900" dirty="0" smtClean="0">
                <a:latin typeface="Arial Unicode MS" panose="020B0604020202020204" pitchFamily="50" charset="-128"/>
                <a:ea typeface="Arial Unicode MS" panose="020B0604020202020204" pitchFamily="50" charset="-128"/>
                <a:cs typeface="Arial Unicode MS" panose="020B0604020202020204" pitchFamily="50" charset="-128"/>
              </a:rPr>
              <a:t>クリストバライト</a:t>
            </a:r>
            <a:endParaRPr kumimoji="1" lang="ja-JP" altLang="en-US" sz="9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nvGrpSpPr>
          <p:cNvPr id="64" name="グループ化 63"/>
          <p:cNvGrpSpPr/>
          <p:nvPr/>
        </p:nvGrpSpPr>
        <p:grpSpPr>
          <a:xfrm>
            <a:off x="71575" y="1002403"/>
            <a:ext cx="4124078" cy="2786637"/>
            <a:chOff x="71575" y="1002403"/>
            <a:chExt cx="4124078" cy="2786637"/>
          </a:xfrm>
        </p:grpSpPr>
        <p:grpSp>
          <p:nvGrpSpPr>
            <p:cNvPr id="4" name="グループ化 3"/>
            <p:cNvGrpSpPr/>
            <p:nvPr/>
          </p:nvGrpSpPr>
          <p:grpSpPr>
            <a:xfrm>
              <a:off x="91197" y="1002403"/>
              <a:ext cx="4104456" cy="2786637"/>
              <a:chOff x="107504" y="678444"/>
              <a:chExt cx="4104456" cy="2786637"/>
            </a:xfrm>
          </p:grpSpPr>
          <p:grpSp>
            <p:nvGrpSpPr>
              <p:cNvPr id="3" name="グループ化 2"/>
              <p:cNvGrpSpPr/>
              <p:nvPr/>
            </p:nvGrpSpPr>
            <p:grpSpPr>
              <a:xfrm>
                <a:off x="107504" y="678444"/>
                <a:ext cx="4104456" cy="2786637"/>
                <a:chOff x="107504" y="678444"/>
                <a:chExt cx="4104456" cy="2786637"/>
              </a:xfrm>
            </p:grpSpPr>
            <p:grpSp>
              <p:nvGrpSpPr>
                <p:cNvPr id="72" name="グループ化 71"/>
                <p:cNvGrpSpPr/>
                <p:nvPr/>
              </p:nvGrpSpPr>
              <p:grpSpPr>
                <a:xfrm>
                  <a:off x="107504" y="966433"/>
                  <a:ext cx="666738" cy="2199820"/>
                  <a:chOff x="-280928" y="1675143"/>
                  <a:chExt cx="1371288" cy="3759239"/>
                </a:xfrm>
              </p:grpSpPr>
              <p:sp>
                <p:nvSpPr>
                  <p:cNvPr id="73" name="テキスト ボックス 72"/>
                  <p:cNvSpPr txBox="1"/>
                  <p:nvPr/>
                </p:nvSpPr>
                <p:spPr>
                  <a:xfrm>
                    <a:off x="-115965" y="3985983"/>
                    <a:ext cx="1199201" cy="420763"/>
                  </a:xfrm>
                  <a:prstGeom prst="rect">
                    <a:avLst/>
                  </a:prstGeom>
                  <a:solidFill>
                    <a:schemeClr val="bg1"/>
                  </a:solid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40000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74" name="テキスト ボックス 73"/>
                  <p:cNvSpPr txBox="1"/>
                  <p:nvPr/>
                </p:nvSpPr>
                <p:spPr>
                  <a:xfrm>
                    <a:off x="-205831" y="2878503"/>
                    <a:ext cx="1277284" cy="420763"/>
                  </a:xfrm>
                  <a:prstGeom prst="rect">
                    <a:avLst/>
                  </a:prstGeom>
                  <a:solidFill>
                    <a:schemeClr val="bg1"/>
                  </a:solid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80000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75" name="テキスト ボックス 74"/>
                  <p:cNvSpPr txBox="1"/>
                  <p:nvPr/>
                </p:nvSpPr>
                <p:spPr>
                  <a:xfrm>
                    <a:off x="-280928" y="1675143"/>
                    <a:ext cx="1364161" cy="420763"/>
                  </a:xfrm>
                  <a:prstGeom prst="rect">
                    <a:avLst/>
                  </a:prstGeom>
                  <a:solidFill>
                    <a:schemeClr val="bg1"/>
                  </a:solid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120000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76" name="テキスト ボックス 75"/>
                  <p:cNvSpPr txBox="1"/>
                  <p:nvPr/>
                </p:nvSpPr>
                <p:spPr>
                  <a:xfrm>
                    <a:off x="419097" y="5013619"/>
                    <a:ext cx="671263" cy="420763"/>
                  </a:xfrm>
                  <a:prstGeom prst="rect">
                    <a:avLst/>
                  </a:prstGeom>
                  <a:solidFill>
                    <a:schemeClr val="bg1"/>
                  </a:solidFill>
                </p:spPr>
                <p:txBody>
                  <a:bodyPr wrap="square" rtlCol="0">
                    <a:spAutoFit/>
                  </a:bodyPr>
                  <a:lstStyle/>
                  <a:p>
                    <a:pPr algn="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2" name="グループ化 1"/>
                <p:cNvGrpSpPr/>
                <p:nvPr/>
              </p:nvGrpSpPr>
              <p:grpSpPr>
                <a:xfrm>
                  <a:off x="611466" y="678444"/>
                  <a:ext cx="3600494" cy="2786637"/>
                  <a:chOff x="611466" y="678444"/>
                  <a:chExt cx="3600494" cy="2786637"/>
                </a:xfrm>
              </p:grpSpPr>
              <p:pic>
                <p:nvPicPr>
                  <p:cNvPr id="99" name="Picture 5"/>
                  <p:cNvPicPr>
                    <a:picLocks noChangeAspect="1" noChangeArrowheads="1"/>
                  </p:cNvPicPr>
                  <p:nvPr/>
                </p:nvPicPr>
                <p:blipFill rotWithShape="1">
                  <a:blip r:embed="rId6">
                    <a:extLst>
                      <a:ext uri="{28A0092B-C50C-407E-A947-70E740481C1C}">
                        <a14:useLocalDpi xmlns:a14="http://schemas.microsoft.com/office/drawing/2010/main" val="0"/>
                      </a:ext>
                    </a:extLst>
                  </a:blip>
                  <a:srcRect l="5238" t="16329" r="13571" b="21964"/>
                  <a:stretch/>
                </p:blipFill>
                <p:spPr bwMode="auto">
                  <a:xfrm>
                    <a:off x="755575" y="678444"/>
                    <a:ext cx="3456385" cy="244860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nvGrpSpPr>
                  <p:cNvPr id="65" name="グループ化 64"/>
                  <p:cNvGrpSpPr/>
                  <p:nvPr/>
                </p:nvGrpSpPr>
                <p:grpSpPr>
                  <a:xfrm>
                    <a:off x="611466" y="3112399"/>
                    <a:ext cx="3581838" cy="248901"/>
                    <a:chOff x="755576" y="5328767"/>
                    <a:chExt cx="7366805" cy="425343"/>
                  </a:xfrm>
                </p:grpSpPr>
                <p:sp>
                  <p:nvSpPr>
                    <p:cNvPr id="66" name="テキスト ボックス 65"/>
                    <p:cNvSpPr txBox="1"/>
                    <p:nvPr/>
                  </p:nvSpPr>
                  <p:spPr>
                    <a:xfrm>
                      <a:off x="2013512" y="5333345"/>
                      <a:ext cx="914379" cy="420765"/>
                    </a:xfrm>
                    <a:prstGeom prst="rect">
                      <a:avLst/>
                    </a:prstGeom>
                    <a:solidFill>
                      <a:schemeClr val="bg1"/>
                    </a:solid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20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7" name="テキスト ボックス 66"/>
                    <p:cNvSpPr txBox="1"/>
                    <p:nvPr/>
                  </p:nvSpPr>
                  <p:spPr>
                    <a:xfrm>
                      <a:off x="3906373" y="5328767"/>
                      <a:ext cx="671263" cy="420763"/>
                    </a:xfrm>
                    <a:prstGeom prst="rect">
                      <a:avLst/>
                    </a:prstGeom>
                    <a:solidFill>
                      <a:schemeClr val="bg1"/>
                    </a:solid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40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8" name="テキスト ボックス 67"/>
                    <p:cNvSpPr txBox="1"/>
                    <p:nvPr/>
                  </p:nvSpPr>
                  <p:spPr>
                    <a:xfrm>
                      <a:off x="5679494" y="5330228"/>
                      <a:ext cx="671263" cy="420763"/>
                    </a:xfrm>
                    <a:prstGeom prst="rect">
                      <a:avLst/>
                    </a:prstGeom>
                    <a:solidFill>
                      <a:schemeClr val="bg1"/>
                    </a:solid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60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9" name="テキスト ボックス 68"/>
                    <p:cNvSpPr txBox="1"/>
                    <p:nvPr/>
                  </p:nvSpPr>
                  <p:spPr>
                    <a:xfrm>
                      <a:off x="7451118" y="5330228"/>
                      <a:ext cx="671263" cy="420763"/>
                    </a:xfrm>
                    <a:prstGeom prst="rect">
                      <a:avLst/>
                    </a:prstGeom>
                    <a:solidFill>
                      <a:schemeClr val="bg1"/>
                    </a:solid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80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70" name="テキスト ボックス 69"/>
                    <p:cNvSpPr txBox="1"/>
                    <p:nvPr/>
                  </p:nvSpPr>
                  <p:spPr>
                    <a:xfrm>
                      <a:off x="755576" y="5329157"/>
                      <a:ext cx="671263" cy="420763"/>
                    </a:xfrm>
                    <a:prstGeom prst="rect">
                      <a:avLst/>
                    </a:prstGeom>
                    <a:solidFill>
                      <a:schemeClr val="bg1"/>
                    </a:solid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63" name="テキスト ボックス 62"/>
                  <p:cNvSpPr txBox="1"/>
                  <p:nvPr/>
                </p:nvSpPr>
                <p:spPr>
                  <a:xfrm>
                    <a:off x="1859171" y="3218860"/>
                    <a:ext cx="1265845"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kumimoji="1" lang="el-GR" altLang="ja-JP" sz="1000" i="1" dirty="0" smtClean="0">
                        <a:latin typeface="Arial Unicode MS" panose="020B0604020202020204" pitchFamily="50" charset="-128"/>
                        <a:ea typeface="Arial Unicode MS" panose="020B0604020202020204" pitchFamily="50" charset="-128"/>
                        <a:cs typeface="Arial Unicode MS" panose="020B0604020202020204" pitchFamily="50" charset="-128"/>
                      </a:rPr>
                      <a:t>θ</a:t>
                    </a:r>
                    <a:r>
                      <a:rPr kumimoji="1" lang="ja-JP" altLang="en-US" sz="1000" i="1"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　）</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grpSp>
            <p:nvGrpSpPr>
              <p:cNvPr id="83" name="グループ化 82"/>
              <p:cNvGrpSpPr/>
              <p:nvPr/>
            </p:nvGrpSpPr>
            <p:grpSpPr>
              <a:xfrm>
                <a:off x="3436393" y="2253898"/>
                <a:ext cx="366194" cy="729146"/>
                <a:chOff x="3436393" y="2253898"/>
                <a:chExt cx="366194" cy="729146"/>
              </a:xfrm>
            </p:grpSpPr>
            <p:sp>
              <p:nvSpPr>
                <p:cNvPr id="84" name="テキスト ボックス 83"/>
                <p:cNvSpPr txBox="1"/>
                <p:nvPr/>
              </p:nvSpPr>
              <p:spPr>
                <a:xfrm>
                  <a:off x="3442547" y="2253898"/>
                  <a:ext cx="360040" cy="369332"/>
                </a:xfrm>
                <a:prstGeom prst="rect">
                  <a:avLst/>
                </a:prstGeom>
                <a:noFill/>
              </p:spPr>
              <p:txBody>
                <a:bodyPr wrap="square" rtlCol="0">
                  <a:spAutoFit/>
                </a:bodyPr>
                <a:lstStyle/>
                <a:p>
                  <a:r>
                    <a:rPr kumimoji="1" lang="ja-JP" altLang="en-US" dirty="0" smtClean="0">
                      <a:latin typeface="Arial Unicode MS" panose="020B0604020202020204" pitchFamily="50" charset="-128"/>
                      <a:ea typeface="Arial Unicode MS" panose="020B0604020202020204" pitchFamily="50" charset="-128"/>
                      <a:cs typeface="Arial Unicode MS" panose="020B0604020202020204" pitchFamily="50" charset="-128"/>
                    </a:rPr>
                    <a:t>②</a:t>
                  </a:r>
                  <a:endParaRPr kumimoji="1" lang="ja-JP" altLang="en-US"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85" name="テキスト ボックス 84"/>
                <p:cNvSpPr txBox="1"/>
                <p:nvPr/>
              </p:nvSpPr>
              <p:spPr>
                <a:xfrm>
                  <a:off x="3436393" y="2613712"/>
                  <a:ext cx="360040" cy="369332"/>
                </a:xfrm>
                <a:prstGeom prst="rect">
                  <a:avLst/>
                </a:prstGeom>
                <a:noFill/>
              </p:spPr>
              <p:txBody>
                <a:bodyPr wrap="square" rtlCol="0">
                  <a:spAutoFit/>
                </a:bodyPr>
                <a:lstStyle/>
                <a:p>
                  <a:r>
                    <a:rPr kumimoji="1" lang="ja-JP" altLang="en-US" dirty="0" smtClean="0">
                      <a:latin typeface="Arial Unicode MS" panose="020B0604020202020204" pitchFamily="50" charset="-128"/>
                      <a:ea typeface="Arial Unicode MS" panose="020B0604020202020204" pitchFamily="50" charset="-128"/>
                      <a:cs typeface="Arial Unicode MS" panose="020B0604020202020204" pitchFamily="50" charset="-128"/>
                    </a:rPr>
                    <a:t>①</a:t>
                  </a:r>
                  <a:endParaRPr kumimoji="1" lang="ja-JP" altLang="en-US"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81" name="テキスト ボックス 80"/>
              <p:cNvSpPr txBox="1"/>
              <p:nvPr/>
            </p:nvSpPr>
            <p:spPr>
              <a:xfrm>
                <a:off x="1882146" y="786190"/>
                <a:ext cx="2214984" cy="338554"/>
              </a:xfrm>
              <a:prstGeom prst="rect">
                <a:avLst/>
              </a:prstGeom>
              <a:noFill/>
            </p:spPr>
            <p:txBody>
              <a:bodyPr wrap="square" rtlCol="0">
                <a:spAutoFit/>
              </a:bodyPr>
              <a:lstStyle/>
              <a:p>
                <a:pPr algn="ctr"/>
                <a:r>
                  <a:rPr kumimoji="1" lang="en-US" altLang="ja-JP" sz="1600" b="1" dirty="0" smtClean="0">
                    <a:latin typeface="Arial Unicode MS" panose="020B0604020202020204" pitchFamily="50" charset="-128"/>
                    <a:ea typeface="Arial Unicode MS" panose="020B0604020202020204" pitchFamily="50" charset="-128"/>
                    <a:cs typeface="Arial Unicode MS" panose="020B0604020202020204" pitchFamily="50" charset="-128"/>
                  </a:rPr>
                  <a:t>X</a:t>
                </a:r>
                <a:r>
                  <a:rPr kumimoji="1" lang="ja-JP" altLang="en-US" sz="1600" b="1" dirty="0" smtClean="0">
                    <a:latin typeface="Arial Unicode MS" panose="020B0604020202020204" pitchFamily="50" charset="-128"/>
                    <a:ea typeface="Arial Unicode MS" panose="020B0604020202020204" pitchFamily="50" charset="-128"/>
                    <a:cs typeface="Arial Unicode MS" panose="020B0604020202020204" pitchFamily="50" charset="-128"/>
                  </a:rPr>
                  <a:t>線回折プロファイル</a:t>
                </a:r>
                <a:endParaRPr kumimoji="1" lang="ja-JP" altLang="en-US" sz="1600" b="1"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102" name="テキスト ボックス 101"/>
            <p:cNvSpPr txBox="1"/>
            <p:nvPr/>
          </p:nvSpPr>
          <p:spPr>
            <a:xfrm rot="16200000">
              <a:off x="-653980" y="1994315"/>
              <a:ext cx="1697331" cy="246221"/>
            </a:xfrm>
            <a:prstGeom prst="rect">
              <a:avLst/>
            </a:prstGeom>
            <a:noFill/>
          </p:spPr>
          <p:txBody>
            <a:bodyPr wrap="square" rtlCol="0">
              <a:spAutoFit/>
            </a:bodyPr>
            <a:lstStyle/>
            <a:p>
              <a:pPr algn="ctr"/>
              <a:r>
                <a:rPr kumimoji="1" lang="en-US" altLang="ja-JP" sz="1000" dirty="0" smtClean="0"/>
                <a:t>Intensity  (cps)</a:t>
              </a:r>
              <a:endParaRPr kumimoji="1" lang="ja-JP" altLang="en-US" sz="1000" dirty="0"/>
            </a:p>
          </p:txBody>
        </p:sp>
      </p:grpSp>
      <p:sp>
        <p:nvSpPr>
          <p:cNvPr id="86" name="正方形/長方形 85"/>
          <p:cNvSpPr/>
          <p:nvPr/>
        </p:nvSpPr>
        <p:spPr>
          <a:xfrm>
            <a:off x="1252499" y="2164044"/>
            <a:ext cx="415498" cy="369332"/>
          </a:xfrm>
          <a:prstGeom prst="rect">
            <a:avLst/>
          </a:prstGeom>
        </p:spPr>
        <p:txBody>
          <a:bodyPr wrap="none">
            <a:spAutoFit/>
          </a:bodyPr>
          <a:lstStyle/>
          <a:p>
            <a:r>
              <a:rPr lang="en-US" altLang="ja-JP"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a:t>
            </a:r>
            <a:endParaRPr lang="ja-JP" altLang="en-US" dirty="0"/>
          </a:p>
        </p:txBody>
      </p:sp>
      <p:sp>
        <p:nvSpPr>
          <p:cNvPr id="97" name="テキスト ボックス 96"/>
          <p:cNvSpPr txBox="1"/>
          <p:nvPr/>
        </p:nvSpPr>
        <p:spPr>
          <a:xfrm>
            <a:off x="6660232" y="1069078"/>
            <a:ext cx="1705474" cy="276999"/>
          </a:xfrm>
          <a:prstGeom prst="rect">
            <a:avLst/>
          </a:prstGeom>
          <a:noFill/>
        </p:spPr>
        <p:txBody>
          <a:bodyPr wrap="square" rtlCol="0">
            <a:spAutoFit/>
          </a:bodyPr>
          <a:lstStyle/>
          <a:p>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＊導電率の逆数</a:t>
            </a:r>
            <a:endParaRPr kumimoji="1" lang="ja-JP" altLang="en-US" sz="1200" dirty="0"/>
          </a:p>
        </p:txBody>
      </p:sp>
    </p:spTree>
    <p:extLst>
      <p:ext uri="{BB962C8B-B14F-4D97-AF65-F5344CB8AC3E}">
        <p14:creationId xmlns:p14="http://schemas.microsoft.com/office/powerpoint/2010/main" val="208507463"/>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正方形/長方形 1"/>
          <p:cNvSpPr/>
          <p:nvPr/>
        </p:nvSpPr>
        <p:spPr>
          <a:xfrm>
            <a:off x="34595" y="75662"/>
            <a:ext cx="8956298" cy="461665"/>
          </a:xfrm>
          <a:prstGeom prst="rect">
            <a:avLst/>
          </a:prstGeom>
          <a:solidFill>
            <a:schemeClr val="tx1"/>
          </a:solidFill>
        </p:spPr>
        <p:txBody>
          <a:bodyPr wrap="none">
            <a:spAutoFit/>
          </a:bodyPr>
          <a:lstStyle/>
          <a:p>
            <a:pPr>
              <a:spcBef>
                <a:spcPct val="0"/>
              </a:spcBef>
            </a:pPr>
            <a:r>
              <a:rPr lang="en-US" altLang="ja-JP" sz="2400" b="1"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5.</a:t>
            </a:r>
            <a:r>
              <a:rPr lang="ja-JP" altLang="en-US" sz="2400"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2400" b="1"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不適原料（コイアダストを多く含む繊維）からの</a:t>
            </a:r>
            <a:r>
              <a:rPr lang="en-US" altLang="ja-JP" sz="2400" b="1"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GSCs</a:t>
            </a:r>
            <a:r>
              <a:rPr lang="ja-JP" altLang="en-US" sz="2400" b="1"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製造</a:t>
            </a:r>
            <a:endParaRPr lang="en-US" altLang="ja-JP" sz="2400" b="1"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graphicFrame>
        <p:nvGraphicFramePr>
          <p:cNvPr id="14" name="表 13"/>
          <p:cNvGraphicFramePr>
            <a:graphicFrameLocks noGrp="1"/>
          </p:cNvGraphicFramePr>
          <p:nvPr>
            <p:extLst>
              <p:ext uri="{D42A27DB-BD31-4B8C-83A1-F6EECF244321}">
                <p14:modId xmlns:p14="http://schemas.microsoft.com/office/powerpoint/2010/main" val="1467309115"/>
              </p:ext>
            </p:extLst>
          </p:nvPr>
        </p:nvGraphicFramePr>
        <p:xfrm>
          <a:off x="1282045" y="2170070"/>
          <a:ext cx="3649995" cy="935331"/>
        </p:xfrm>
        <a:graphic>
          <a:graphicData uri="http://schemas.openxmlformats.org/drawingml/2006/table">
            <a:tbl>
              <a:tblPr firstRow="1" bandRow="1">
                <a:tableStyleId>{5940675A-B579-460E-94D1-54222C63F5DA}</a:tableStyleId>
              </a:tblPr>
              <a:tblGrid>
                <a:gridCol w="1802874"/>
                <a:gridCol w="1847121"/>
              </a:tblGrid>
              <a:tr h="311777">
                <a:tc>
                  <a:txBody>
                    <a:bodyPr/>
                    <a:lstStyle/>
                    <a:p>
                      <a:pPr algn="ctr"/>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試料名</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c>
                  <a:txBody>
                    <a:bodyPr/>
                    <a:lstStyle/>
                    <a:p>
                      <a:pPr algn="ctr"/>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体積抵抗率（</a:t>
                      </a:r>
                      <a:r>
                        <a:rPr kumimoji="1" lang="el-GR"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Ω</a:t>
                      </a: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r>
              <a:tr h="311777">
                <a:tc>
                  <a:txBody>
                    <a:bodyPr/>
                    <a:lstStyle/>
                    <a:p>
                      <a:r>
                        <a:rPr kumimoji="1" lang="en-US" altLang="ja-JP"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CF-GSCs-2S</a:t>
                      </a:r>
                      <a:endParaRPr kumimoji="1" lang="ja-JP" altLang="en-US" sz="1200" b="1"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rgbClr val="99CCFF"/>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1.36</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r>
              <a:tr h="311777">
                <a:tc>
                  <a:txBody>
                    <a:bodyPr/>
                    <a:lstStyle/>
                    <a:p>
                      <a:r>
                        <a:rPr kumimoji="1" lang="ja-JP" altLang="en-US"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不適</a:t>
                      </a:r>
                      <a:r>
                        <a:rPr kumimoji="1" lang="en-US" altLang="ja-JP"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CF-GSCs-2S</a:t>
                      </a:r>
                      <a:endParaRPr kumimoji="1" lang="ja-JP" altLang="en-US" sz="1200" b="1"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rgbClr val="FFC000"/>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3.15</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r>
            </a:tbl>
          </a:graphicData>
        </a:graphic>
      </p:graphicFrame>
      <p:sp>
        <p:nvSpPr>
          <p:cNvPr id="15" name="テキスト ボックス 14"/>
          <p:cNvSpPr txBox="1"/>
          <p:nvPr/>
        </p:nvSpPr>
        <p:spPr>
          <a:xfrm>
            <a:off x="890464" y="659929"/>
            <a:ext cx="7930008" cy="1477328"/>
          </a:xfrm>
          <a:prstGeom prst="rect">
            <a:avLst/>
          </a:prstGeom>
          <a:noFill/>
        </p:spPr>
        <p:txBody>
          <a:bodyPr wrap="square" rtlCol="0">
            <a:spAutoFit/>
          </a:bodyPr>
          <a:lstStyle/>
          <a:p>
            <a:pPr marL="180975" indent="-180975"/>
            <a:r>
              <a:rPr kumimoji="1" lang="ja-JP" altLang="en-US" b="1" dirty="0" smtClean="0"/>
              <a:t>・不適ＣＦから製造される</a:t>
            </a:r>
            <a:r>
              <a:rPr kumimoji="1" lang="en-US" altLang="ja-JP" b="1" dirty="0" smtClean="0"/>
              <a:t>GSCs</a:t>
            </a:r>
            <a:r>
              <a:rPr kumimoji="1" lang="ja-JP" altLang="en-US" b="1" dirty="0" smtClean="0"/>
              <a:t>の結晶性、導電性能は通常ＣＦ原料よりやや劣る</a:t>
            </a:r>
            <a:endParaRPr kumimoji="1" lang="en-US" altLang="ja-JP" b="1" dirty="0" smtClean="0"/>
          </a:p>
          <a:p>
            <a:pPr marL="266700" indent="-266700"/>
            <a:r>
              <a:rPr lang="ja-JP" altLang="en-US" b="1" dirty="0" smtClean="0"/>
              <a:t>　～</a:t>
            </a:r>
            <a:r>
              <a:rPr kumimoji="1" lang="ja-JP" altLang="en-US" b="1" dirty="0" smtClean="0"/>
              <a:t>リグニンの影響？</a:t>
            </a:r>
            <a:endParaRPr kumimoji="1" lang="en-US" altLang="ja-JP" b="1" dirty="0" smtClean="0"/>
          </a:p>
          <a:p>
            <a:pPr marL="180975" indent="-180975"/>
            <a:r>
              <a:rPr lang="ja-JP" altLang="en-US" b="1" dirty="0" smtClean="0"/>
              <a:t>・灰分の結晶（特にクリストバライト）は見られない</a:t>
            </a:r>
            <a:endParaRPr lang="en-US" altLang="ja-JP" b="1" dirty="0" smtClean="0"/>
          </a:p>
          <a:p>
            <a:pPr marL="180975" indent="-180975"/>
            <a:r>
              <a:rPr lang="ja-JP" altLang="en-US" b="1" dirty="0"/>
              <a:t>・通常ＣＦ</a:t>
            </a:r>
            <a:r>
              <a:rPr lang="ja-JP" altLang="en-US" b="1" dirty="0" smtClean="0"/>
              <a:t>原料に混在</a:t>
            </a:r>
            <a:r>
              <a:rPr kumimoji="1" lang="ja-JP" altLang="en-US" b="1" dirty="0" smtClean="0"/>
              <a:t>すると</a:t>
            </a:r>
            <a:r>
              <a:rPr kumimoji="1" lang="en-US" altLang="ja-JP" b="1" dirty="0" smtClean="0"/>
              <a:t>GSCs</a:t>
            </a:r>
            <a:r>
              <a:rPr kumimoji="1" lang="ja-JP" altLang="en-US" b="1" dirty="0" smtClean="0"/>
              <a:t>生成はやや劣るが、必ず分離しなければならないというほどではない</a:t>
            </a:r>
            <a:endParaRPr kumimoji="1" lang="ja-JP" altLang="en-US" b="1" dirty="0"/>
          </a:p>
        </p:txBody>
      </p:sp>
      <p:grpSp>
        <p:nvGrpSpPr>
          <p:cNvPr id="25" name="グループ化 24"/>
          <p:cNvGrpSpPr/>
          <p:nvPr/>
        </p:nvGrpSpPr>
        <p:grpSpPr>
          <a:xfrm>
            <a:off x="2022739" y="3178093"/>
            <a:ext cx="4825991" cy="2974455"/>
            <a:chOff x="1894242" y="3524467"/>
            <a:chExt cx="4825991" cy="2974455"/>
          </a:xfrm>
        </p:grpSpPr>
        <p:grpSp>
          <p:nvGrpSpPr>
            <p:cNvPr id="23" name="グループ化 22"/>
            <p:cNvGrpSpPr/>
            <p:nvPr/>
          </p:nvGrpSpPr>
          <p:grpSpPr>
            <a:xfrm>
              <a:off x="1894242" y="3524467"/>
              <a:ext cx="4825991" cy="2974455"/>
              <a:chOff x="1894242" y="3524467"/>
              <a:chExt cx="4825991" cy="2974455"/>
            </a:xfrm>
          </p:grpSpPr>
          <p:grpSp>
            <p:nvGrpSpPr>
              <p:cNvPr id="21" name="グループ化 20"/>
              <p:cNvGrpSpPr/>
              <p:nvPr/>
            </p:nvGrpSpPr>
            <p:grpSpPr>
              <a:xfrm>
                <a:off x="1894242" y="3524467"/>
                <a:ext cx="4825991" cy="2836273"/>
                <a:chOff x="1894242" y="3524467"/>
                <a:chExt cx="4825991" cy="2836273"/>
              </a:xfrm>
            </p:grpSpPr>
            <p:grpSp>
              <p:nvGrpSpPr>
                <p:cNvPr id="18" name="グループ化 17"/>
                <p:cNvGrpSpPr/>
                <p:nvPr/>
              </p:nvGrpSpPr>
              <p:grpSpPr>
                <a:xfrm>
                  <a:off x="1894242" y="3524467"/>
                  <a:ext cx="4825991" cy="2742381"/>
                  <a:chOff x="1894242" y="3846190"/>
                  <a:chExt cx="4825991" cy="2742381"/>
                </a:xfrm>
              </p:grpSpPr>
              <p:grpSp>
                <p:nvGrpSpPr>
                  <p:cNvPr id="9" name="グループ化 8"/>
                  <p:cNvGrpSpPr/>
                  <p:nvPr/>
                </p:nvGrpSpPr>
                <p:grpSpPr>
                  <a:xfrm>
                    <a:off x="1894242" y="3887410"/>
                    <a:ext cx="4825991" cy="2701161"/>
                    <a:chOff x="4308484" y="908720"/>
                    <a:chExt cx="4825991" cy="2701161"/>
                  </a:xfrm>
                </p:grpSpPr>
                <p:grpSp>
                  <p:nvGrpSpPr>
                    <p:cNvPr id="13" name="グループ化 12"/>
                    <p:cNvGrpSpPr/>
                    <p:nvPr/>
                  </p:nvGrpSpPr>
                  <p:grpSpPr>
                    <a:xfrm>
                      <a:off x="4562399" y="908720"/>
                      <a:ext cx="4572076" cy="2701161"/>
                      <a:chOff x="4571924" y="908720"/>
                      <a:chExt cx="4572076" cy="2701161"/>
                    </a:xfrm>
                  </p:grpSpPr>
                  <p:pic>
                    <p:nvPicPr>
                      <p:cNvPr id="3" name="Picture 4"/>
                      <p:cNvPicPr>
                        <a:picLocks noChangeAspect="1" noChangeArrowheads="1"/>
                      </p:cNvPicPr>
                      <p:nvPr/>
                    </p:nvPicPr>
                    <p:blipFill>
                      <a:blip r:embed="rId2">
                        <a:extLst>
                          <a:ext uri="{28A0092B-C50C-407E-A947-70E740481C1C}">
                            <a14:useLocalDpi xmlns:a14="http://schemas.microsoft.com/office/drawing/2010/main" val="0"/>
                          </a:ext>
                        </a:extLst>
                      </a:blip>
                      <a:srcRect l="2344" t="11459" r="13094" b="24744"/>
                      <a:stretch>
                        <a:fillRect/>
                      </a:stretch>
                    </p:blipFill>
                    <p:spPr bwMode="auto">
                      <a:xfrm>
                        <a:off x="4571924" y="908720"/>
                        <a:ext cx="4275920" cy="270116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nvGrpSpPr>
                      <p:cNvPr id="12" name="グループ化 11"/>
                      <p:cNvGrpSpPr/>
                      <p:nvPr/>
                    </p:nvGrpSpPr>
                    <p:grpSpPr>
                      <a:xfrm>
                        <a:off x="6909642" y="2000735"/>
                        <a:ext cx="2234358" cy="1446124"/>
                        <a:chOff x="6909642" y="2000735"/>
                        <a:chExt cx="2234358" cy="1446124"/>
                      </a:xfrm>
                    </p:grpSpPr>
                    <p:sp>
                      <p:nvSpPr>
                        <p:cNvPr id="4" name="テキスト ボックス 1"/>
                        <p:cNvSpPr txBox="1">
                          <a:spLocks noChangeArrowheads="1"/>
                        </p:cNvSpPr>
                        <p:nvPr/>
                      </p:nvSpPr>
                      <p:spPr bwMode="auto">
                        <a:xfrm>
                          <a:off x="7115968" y="2000735"/>
                          <a:ext cx="1762832" cy="276999"/>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a:spAutoFit/>
                        </a:bodyPr>
                        <a:lstStyle>
                          <a:lvl1pPr eaLnBrk="0" hangingPunct="0">
                            <a:defRPr kumimoji="1">
                              <a:solidFill>
                                <a:schemeClr val="tx1"/>
                              </a:solidFill>
                              <a:latin typeface="Arial" charset="0"/>
                              <a:ea typeface="ＭＳ Ｐゴシック" charset="-128"/>
                            </a:defRPr>
                          </a:lvl1pPr>
                          <a:lvl2pPr marL="742950" indent="-285750" eaLnBrk="0" hangingPunct="0">
                            <a:defRPr kumimoji="1">
                              <a:solidFill>
                                <a:schemeClr val="tx1"/>
                              </a:solidFill>
                              <a:latin typeface="Arial" charset="0"/>
                              <a:ea typeface="ＭＳ Ｐゴシック" charset="-128"/>
                            </a:defRPr>
                          </a:lvl2pPr>
                          <a:lvl3pPr marL="1143000" indent="-228600" eaLnBrk="0" hangingPunct="0">
                            <a:defRPr kumimoji="1">
                              <a:solidFill>
                                <a:schemeClr val="tx1"/>
                              </a:solidFill>
                              <a:latin typeface="Arial" charset="0"/>
                              <a:ea typeface="ＭＳ Ｐゴシック" charset="-128"/>
                            </a:defRPr>
                          </a:lvl3pPr>
                          <a:lvl4pPr marL="1600200" indent="-228600" eaLnBrk="0" hangingPunct="0">
                            <a:defRPr kumimoji="1">
                              <a:solidFill>
                                <a:schemeClr val="tx1"/>
                              </a:solidFill>
                              <a:latin typeface="Arial" charset="0"/>
                              <a:ea typeface="ＭＳ Ｐゴシック" charset="-128"/>
                            </a:defRPr>
                          </a:lvl4pPr>
                          <a:lvl5pPr marL="2057400" indent="-228600" eaLnBrk="0" hangingPunct="0">
                            <a:defRPr kumimoji="1">
                              <a:solidFill>
                                <a:schemeClr val="tx1"/>
                              </a:solidFill>
                              <a:latin typeface="Arial" charset="0"/>
                              <a:ea typeface="ＭＳ Ｐゴシック" charset="-128"/>
                            </a:defRPr>
                          </a:lvl5pPr>
                          <a:lvl6pPr marL="2514600" indent="-228600" eaLnBrk="0" fontAlgn="base" hangingPunct="0">
                            <a:spcBef>
                              <a:spcPct val="0"/>
                            </a:spcBef>
                            <a:spcAft>
                              <a:spcPct val="0"/>
                            </a:spcAft>
                            <a:defRPr kumimoji="1">
                              <a:solidFill>
                                <a:schemeClr val="tx1"/>
                              </a:solidFill>
                              <a:latin typeface="Arial" charset="0"/>
                              <a:ea typeface="ＭＳ Ｐゴシック" charset="-128"/>
                            </a:defRPr>
                          </a:lvl6pPr>
                          <a:lvl7pPr marL="2971800" indent="-228600" eaLnBrk="0" fontAlgn="base" hangingPunct="0">
                            <a:spcBef>
                              <a:spcPct val="0"/>
                            </a:spcBef>
                            <a:spcAft>
                              <a:spcPct val="0"/>
                            </a:spcAft>
                            <a:defRPr kumimoji="1">
                              <a:solidFill>
                                <a:schemeClr val="tx1"/>
                              </a:solidFill>
                              <a:latin typeface="Arial" charset="0"/>
                              <a:ea typeface="ＭＳ Ｐゴシック" charset="-128"/>
                            </a:defRPr>
                          </a:lvl7pPr>
                          <a:lvl8pPr marL="3429000" indent="-228600" eaLnBrk="0" fontAlgn="base" hangingPunct="0">
                            <a:spcBef>
                              <a:spcPct val="0"/>
                            </a:spcBef>
                            <a:spcAft>
                              <a:spcPct val="0"/>
                            </a:spcAft>
                            <a:defRPr kumimoji="1">
                              <a:solidFill>
                                <a:schemeClr val="tx1"/>
                              </a:solidFill>
                              <a:latin typeface="Arial" charset="0"/>
                              <a:ea typeface="ＭＳ Ｐゴシック" charset="-128"/>
                            </a:defRPr>
                          </a:lvl8pPr>
                          <a:lvl9pPr marL="3886200" indent="-228600" eaLnBrk="0" fontAlgn="base" hangingPunct="0">
                            <a:spcBef>
                              <a:spcPct val="0"/>
                            </a:spcBef>
                            <a:spcAft>
                              <a:spcPct val="0"/>
                            </a:spcAft>
                            <a:defRPr kumimoji="1">
                              <a:solidFill>
                                <a:schemeClr val="tx1"/>
                              </a:solidFill>
                              <a:latin typeface="Arial" charset="0"/>
                              <a:ea typeface="ＭＳ Ｐゴシック" charset="-128"/>
                            </a:defRPr>
                          </a:lvl9pPr>
                        </a:lstStyle>
                        <a:p>
                          <a:pPr algn="ctr" eaLnBrk="1" hangingPunct="1"/>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不適</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試料</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GSCs-2S</a:t>
                          </a:r>
                          <a:endPar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5" name="テキスト ボックス 5"/>
                        <p:cNvSpPr txBox="1">
                          <a:spLocks noChangeArrowheads="1"/>
                        </p:cNvSpPr>
                        <p:nvPr/>
                      </p:nvSpPr>
                      <p:spPr bwMode="auto">
                        <a:xfrm>
                          <a:off x="6909692" y="2314972"/>
                          <a:ext cx="2058988" cy="2778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kumimoji="1">
                              <a:solidFill>
                                <a:schemeClr val="tx1"/>
                              </a:solidFill>
                              <a:latin typeface="Arial" charset="0"/>
                              <a:ea typeface="ＭＳ Ｐゴシック" charset="-128"/>
                            </a:defRPr>
                          </a:lvl1pPr>
                          <a:lvl2pPr marL="742950" indent="-285750" eaLnBrk="0" hangingPunct="0">
                            <a:defRPr kumimoji="1">
                              <a:solidFill>
                                <a:schemeClr val="tx1"/>
                              </a:solidFill>
                              <a:latin typeface="Arial" charset="0"/>
                              <a:ea typeface="ＭＳ Ｐゴシック" charset="-128"/>
                            </a:defRPr>
                          </a:lvl2pPr>
                          <a:lvl3pPr marL="1143000" indent="-228600" eaLnBrk="0" hangingPunct="0">
                            <a:defRPr kumimoji="1">
                              <a:solidFill>
                                <a:schemeClr val="tx1"/>
                              </a:solidFill>
                              <a:latin typeface="Arial" charset="0"/>
                              <a:ea typeface="ＭＳ Ｐゴシック" charset="-128"/>
                            </a:defRPr>
                          </a:lvl3pPr>
                          <a:lvl4pPr marL="1600200" indent="-228600" eaLnBrk="0" hangingPunct="0">
                            <a:defRPr kumimoji="1">
                              <a:solidFill>
                                <a:schemeClr val="tx1"/>
                              </a:solidFill>
                              <a:latin typeface="Arial" charset="0"/>
                              <a:ea typeface="ＭＳ Ｐゴシック" charset="-128"/>
                            </a:defRPr>
                          </a:lvl4pPr>
                          <a:lvl5pPr marL="2057400" indent="-228600" eaLnBrk="0" hangingPunct="0">
                            <a:defRPr kumimoji="1">
                              <a:solidFill>
                                <a:schemeClr val="tx1"/>
                              </a:solidFill>
                              <a:latin typeface="Arial" charset="0"/>
                              <a:ea typeface="ＭＳ Ｐゴシック" charset="-128"/>
                            </a:defRPr>
                          </a:lvl5pPr>
                          <a:lvl6pPr marL="2514600" indent="-228600" eaLnBrk="0" fontAlgn="base" hangingPunct="0">
                            <a:spcBef>
                              <a:spcPct val="0"/>
                            </a:spcBef>
                            <a:spcAft>
                              <a:spcPct val="0"/>
                            </a:spcAft>
                            <a:defRPr kumimoji="1">
                              <a:solidFill>
                                <a:schemeClr val="tx1"/>
                              </a:solidFill>
                              <a:latin typeface="Arial" charset="0"/>
                              <a:ea typeface="ＭＳ Ｐゴシック" charset="-128"/>
                            </a:defRPr>
                          </a:lvl6pPr>
                          <a:lvl7pPr marL="2971800" indent="-228600" eaLnBrk="0" fontAlgn="base" hangingPunct="0">
                            <a:spcBef>
                              <a:spcPct val="0"/>
                            </a:spcBef>
                            <a:spcAft>
                              <a:spcPct val="0"/>
                            </a:spcAft>
                            <a:defRPr kumimoji="1">
                              <a:solidFill>
                                <a:schemeClr val="tx1"/>
                              </a:solidFill>
                              <a:latin typeface="Arial" charset="0"/>
                              <a:ea typeface="ＭＳ Ｐゴシック" charset="-128"/>
                            </a:defRPr>
                          </a:lvl7pPr>
                          <a:lvl8pPr marL="3429000" indent="-228600" eaLnBrk="0" fontAlgn="base" hangingPunct="0">
                            <a:spcBef>
                              <a:spcPct val="0"/>
                            </a:spcBef>
                            <a:spcAft>
                              <a:spcPct val="0"/>
                            </a:spcAft>
                            <a:defRPr kumimoji="1">
                              <a:solidFill>
                                <a:schemeClr val="tx1"/>
                              </a:solidFill>
                              <a:latin typeface="Arial" charset="0"/>
                              <a:ea typeface="ＭＳ Ｐゴシック" charset="-128"/>
                            </a:defRPr>
                          </a:lvl8pPr>
                          <a:lvl9pPr marL="3886200" indent="-228600" eaLnBrk="0" fontAlgn="base" hangingPunct="0">
                            <a:spcBef>
                              <a:spcPct val="0"/>
                            </a:spcBef>
                            <a:spcAft>
                              <a:spcPct val="0"/>
                            </a:spcAft>
                            <a:defRPr kumimoji="1">
                              <a:solidFill>
                                <a:schemeClr val="tx1"/>
                              </a:solidFill>
                              <a:latin typeface="Arial" charset="0"/>
                              <a:ea typeface="ＭＳ Ｐゴシック" charset="-128"/>
                            </a:defRPr>
                          </a:lvl9pPr>
                        </a:lstStyle>
                        <a:p>
                          <a:pPr algn="ctr" eaLnBrk="1" hangingPunct="1"/>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不適試料</a:t>
                          </a:r>
                          <a:r>
                            <a:rPr lang="en-US" altLang="ja-JP" sz="1200" dirty="0">
                              <a:latin typeface="Arial Unicode MS" panose="020B0604020202020204" pitchFamily="50" charset="-128"/>
                              <a:ea typeface="Arial Unicode MS" panose="020B0604020202020204" pitchFamily="50" charset="-128"/>
                              <a:cs typeface="Arial Unicode MS" panose="020B0604020202020204" pitchFamily="50" charset="-128"/>
                            </a:rPr>
                            <a:t>Fe500-850WO</a:t>
                          </a:r>
                          <a:endPar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6" name="テキスト ボックス 6"/>
                        <p:cNvSpPr txBox="1">
                          <a:spLocks noChangeArrowheads="1"/>
                        </p:cNvSpPr>
                        <p:nvPr/>
                      </p:nvSpPr>
                      <p:spPr bwMode="auto">
                        <a:xfrm>
                          <a:off x="6909642" y="2621360"/>
                          <a:ext cx="2058988"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kumimoji="1">
                              <a:solidFill>
                                <a:schemeClr val="tx1"/>
                              </a:solidFill>
                              <a:latin typeface="Arial" charset="0"/>
                              <a:ea typeface="ＭＳ Ｐゴシック" charset="-128"/>
                            </a:defRPr>
                          </a:lvl1pPr>
                          <a:lvl2pPr marL="742950" indent="-285750" eaLnBrk="0" hangingPunct="0">
                            <a:defRPr kumimoji="1">
                              <a:solidFill>
                                <a:schemeClr val="tx1"/>
                              </a:solidFill>
                              <a:latin typeface="Arial" charset="0"/>
                              <a:ea typeface="ＭＳ Ｐゴシック" charset="-128"/>
                            </a:defRPr>
                          </a:lvl2pPr>
                          <a:lvl3pPr marL="1143000" indent="-228600" eaLnBrk="0" hangingPunct="0">
                            <a:defRPr kumimoji="1">
                              <a:solidFill>
                                <a:schemeClr val="tx1"/>
                              </a:solidFill>
                              <a:latin typeface="Arial" charset="0"/>
                              <a:ea typeface="ＭＳ Ｐゴシック" charset="-128"/>
                            </a:defRPr>
                          </a:lvl3pPr>
                          <a:lvl4pPr marL="1600200" indent="-228600" eaLnBrk="0" hangingPunct="0">
                            <a:defRPr kumimoji="1">
                              <a:solidFill>
                                <a:schemeClr val="tx1"/>
                              </a:solidFill>
                              <a:latin typeface="Arial" charset="0"/>
                              <a:ea typeface="ＭＳ Ｐゴシック" charset="-128"/>
                            </a:defRPr>
                          </a:lvl4pPr>
                          <a:lvl5pPr marL="2057400" indent="-228600" eaLnBrk="0" hangingPunct="0">
                            <a:defRPr kumimoji="1">
                              <a:solidFill>
                                <a:schemeClr val="tx1"/>
                              </a:solidFill>
                              <a:latin typeface="Arial" charset="0"/>
                              <a:ea typeface="ＭＳ Ｐゴシック" charset="-128"/>
                            </a:defRPr>
                          </a:lvl5pPr>
                          <a:lvl6pPr marL="2514600" indent="-228600" eaLnBrk="0" fontAlgn="base" hangingPunct="0">
                            <a:spcBef>
                              <a:spcPct val="0"/>
                            </a:spcBef>
                            <a:spcAft>
                              <a:spcPct val="0"/>
                            </a:spcAft>
                            <a:defRPr kumimoji="1">
                              <a:solidFill>
                                <a:schemeClr val="tx1"/>
                              </a:solidFill>
                              <a:latin typeface="Arial" charset="0"/>
                              <a:ea typeface="ＭＳ Ｐゴシック" charset="-128"/>
                            </a:defRPr>
                          </a:lvl6pPr>
                          <a:lvl7pPr marL="2971800" indent="-228600" eaLnBrk="0" fontAlgn="base" hangingPunct="0">
                            <a:spcBef>
                              <a:spcPct val="0"/>
                            </a:spcBef>
                            <a:spcAft>
                              <a:spcPct val="0"/>
                            </a:spcAft>
                            <a:defRPr kumimoji="1">
                              <a:solidFill>
                                <a:schemeClr val="tx1"/>
                              </a:solidFill>
                              <a:latin typeface="Arial" charset="0"/>
                              <a:ea typeface="ＭＳ Ｐゴシック" charset="-128"/>
                            </a:defRPr>
                          </a:lvl7pPr>
                          <a:lvl8pPr marL="3429000" indent="-228600" eaLnBrk="0" fontAlgn="base" hangingPunct="0">
                            <a:spcBef>
                              <a:spcPct val="0"/>
                            </a:spcBef>
                            <a:spcAft>
                              <a:spcPct val="0"/>
                            </a:spcAft>
                            <a:defRPr kumimoji="1">
                              <a:solidFill>
                                <a:schemeClr val="tx1"/>
                              </a:solidFill>
                              <a:latin typeface="Arial" charset="0"/>
                              <a:ea typeface="ＭＳ Ｐゴシック" charset="-128"/>
                            </a:defRPr>
                          </a:lvl8pPr>
                          <a:lvl9pPr marL="3886200" indent="-228600" eaLnBrk="0" fontAlgn="base" hangingPunct="0">
                            <a:spcBef>
                              <a:spcPct val="0"/>
                            </a:spcBef>
                            <a:spcAft>
                              <a:spcPct val="0"/>
                            </a:spcAft>
                            <a:defRPr kumimoji="1">
                              <a:solidFill>
                                <a:schemeClr val="tx1"/>
                              </a:solidFill>
                              <a:latin typeface="Arial" charset="0"/>
                              <a:ea typeface="ＭＳ Ｐゴシック" charset="-128"/>
                            </a:defRPr>
                          </a:lvl9pPr>
                        </a:lstStyle>
                        <a:p>
                          <a:pPr algn="ctr" eaLnBrk="1" hangingPunct="1"/>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不適試料</a:t>
                          </a:r>
                          <a:r>
                            <a:rPr lang="en-US" altLang="ja-JP" sz="1200" dirty="0">
                              <a:latin typeface="Arial Unicode MS" panose="020B0604020202020204" pitchFamily="50" charset="-128"/>
                              <a:ea typeface="Arial Unicode MS" panose="020B0604020202020204" pitchFamily="50" charset="-128"/>
                              <a:cs typeface="Arial Unicode MS" panose="020B0604020202020204" pitchFamily="50" charset="-128"/>
                            </a:rPr>
                            <a:t>Fe500-850W</a:t>
                          </a:r>
                          <a:endPar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7" name="テキスト ボックス 7"/>
                        <p:cNvSpPr txBox="1">
                          <a:spLocks noChangeArrowheads="1"/>
                        </p:cNvSpPr>
                        <p:nvPr/>
                      </p:nvSpPr>
                      <p:spPr bwMode="auto">
                        <a:xfrm>
                          <a:off x="7085012" y="2892822"/>
                          <a:ext cx="2058988" cy="277812"/>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kumimoji="1">
                              <a:solidFill>
                                <a:schemeClr val="tx1"/>
                              </a:solidFill>
                              <a:latin typeface="Arial" charset="0"/>
                              <a:ea typeface="ＭＳ Ｐゴシック" charset="-128"/>
                            </a:defRPr>
                          </a:lvl1pPr>
                          <a:lvl2pPr marL="742950" indent="-285750" eaLnBrk="0" hangingPunct="0">
                            <a:defRPr kumimoji="1">
                              <a:solidFill>
                                <a:schemeClr val="tx1"/>
                              </a:solidFill>
                              <a:latin typeface="Arial" charset="0"/>
                              <a:ea typeface="ＭＳ Ｐゴシック" charset="-128"/>
                            </a:defRPr>
                          </a:lvl2pPr>
                          <a:lvl3pPr marL="1143000" indent="-228600" eaLnBrk="0" hangingPunct="0">
                            <a:defRPr kumimoji="1">
                              <a:solidFill>
                                <a:schemeClr val="tx1"/>
                              </a:solidFill>
                              <a:latin typeface="Arial" charset="0"/>
                              <a:ea typeface="ＭＳ Ｐゴシック" charset="-128"/>
                            </a:defRPr>
                          </a:lvl3pPr>
                          <a:lvl4pPr marL="1600200" indent="-228600" eaLnBrk="0" hangingPunct="0">
                            <a:defRPr kumimoji="1">
                              <a:solidFill>
                                <a:schemeClr val="tx1"/>
                              </a:solidFill>
                              <a:latin typeface="Arial" charset="0"/>
                              <a:ea typeface="ＭＳ Ｐゴシック" charset="-128"/>
                            </a:defRPr>
                          </a:lvl4pPr>
                          <a:lvl5pPr marL="2057400" indent="-228600" eaLnBrk="0" hangingPunct="0">
                            <a:defRPr kumimoji="1">
                              <a:solidFill>
                                <a:schemeClr val="tx1"/>
                              </a:solidFill>
                              <a:latin typeface="Arial" charset="0"/>
                              <a:ea typeface="ＭＳ Ｐゴシック" charset="-128"/>
                            </a:defRPr>
                          </a:lvl5pPr>
                          <a:lvl6pPr marL="2514600" indent="-228600" eaLnBrk="0" fontAlgn="base" hangingPunct="0">
                            <a:spcBef>
                              <a:spcPct val="0"/>
                            </a:spcBef>
                            <a:spcAft>
                              <a:spcPct val="0"/>
                            </a:spcAft>
                            <a:defRPr kumimoji="1">
                              <a:solidFill>
                                <a:schemeClr val="tx1"/>
                              </a:solidFill>
                              <a:latin typeface="Arial" charset="0"/>
                              <a:ea typeface="ＭＳ Ｐゴシック" charset="-128"/>
                            </a:defRPr>
                          </a:lvl6pPr>
                          <a:lvl7pPr marL="2971800" indent="-228600" eaLnBrk="0" fontAlgn="base" hangingPunct="0">
                            <a:spcBef>
                              <a:spcPct val="0"/>
                            </a:spcBef>
                            <a:spcAft>
                              <a:spcPct val="0"/>
                            </a:spcAft>
                            <a:defRPr kumimoji="1">
                              <a:solidFill>
                                <a:schemeClr val="tx1"/>
                              </a:solidFill>
                              <a:latin typeface="Arial" charset="0"/>
                              <a:ea typeface="ＭＳ Ｐゴシック" charset="-128"/>
                            </a:defRPr>
                          </a:lvl7pPr>
                          <a:lvl8pPr marL="3429000" indent="-228600" eaLnBrk="0" fontAlgn="base" hangingPunct="0">
                            <a:spcBef>
                              <a:spcPct val="0"/>
                            </a:spcBef>
                            <a:spcAft>
                              <a:spcPct val="0"/>
                            </a:spcAft>
                            <a:defRPr kumimoji="1">
                              <a:solidFill>
                                <a:schemeClr val="tx1"/>
                              </a:solidFill>
                              <a:latin typeface="Arial" charset="0"/>
                              <a:ea typeface="ＭＳ Ｐゴシック" charset="-128"/>
                            </a:defRPr>
                          </a:lvl8pPr>
                          <a:lvl9pPr marL="3886200" indent="-228600" eaLnBrk="0" fontAlgn="base" hangingPunct="0">
                            <a:spcBef>
                              <a:spcPct val="0"/>
                            </a:spcBef>
                            <a:spcAft>
                              <a:spcPct val="0"/>
                            </a:spcAft>
                            <a:defRPr kumimoji="1">
                              <a:solidFill>
                                <a:schemeClr val="tx1"/>
                              </a:solidFill>
                              <a:latin typeface="Arial" charset="0"/>
                              <a:ea typeface="ＭＳ Ｐゴシック" charset="-128"/>
                            </a:defRPr>
                          </a:lvl9pPr>
                        </a:lstStyle>
                        <a:p>
                          <a:pPr algn="ctr" eaLnBrk="1" hangingPunct="1"/>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不適試料</a:t>
                          </a:r>
                          <a:r>
                            <a:rPr lang="en-US" altLang="ja-JP" sz="1200" dirty="0">
                              <a:latin typeface="Arial Unicode MS" panose="020B0604020202020204" pitchFamily="50" charset="-128"/>
                              <a:ea typeface="Arial Unicode MS" panose="020B0604020202020204" pitchFamily="50" charset="-128"/>
                              <a:cs typeface="Arial Unicode MS" panose="020B0604020202020204" pitchFamily="50" charset="-128"/>
                            </a:rPr>
                            <a:t>Fe500-850</a:t>
                          </a:r>
                          <a:endPar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8" name="テキスト ボックス 8"/>
                        <p:cNvSpPr txBox="1">
                          <a:spLocks noChangeArrowheads="1"/>
                        </p:cNvSpPr>
                        <p:nvPr/>
                      </p:nvSpPr>
                      <p:spPr bwMode="auto">
                        <a:xfrm>
                          <a:off x="7085012" y="3170634"/>
                          <a:ext cx="2058988" cy="2762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lvl1pPr eaLnBrk="0" hangingPunct="0">
                            <a:defRPr kumimoji="1">
                              <a:solidFill>
                                <a:schemeClr val="tx1"/>
                              </a:solidFill>
                              <a:latin typeface="Arial" charset="0"/>
                              <a:ea typeface="ＭＳ Ｐゴシック" charset="-128"/>
                            </a:defRPr>
                          </a:lvl1pPr>
                          <a:lvl2pPr marL="742950" indent="-285750" eaLnBrk="0" hangingPunct="0">
                            <a:defRPr kumimoji="1">
                              <a:solidFill>
                                <a:schemeClr val="tx1"/>
                              </a:solidFill>
                              <a:latin typeface="Arial" charset="0"/>
                              <a:ea typeface="ＭＳ Ｐゴシック" charset="-128"/>
                            </a:defRPr>
                          </a:lvl2pPr>
                          <a:lvl3pPr marL="1143000" indent="-228600" eaLnBrk="0" hangingPunct="0">
                            <a:defRPr kumimoji="1">
                              <a:solidFill>
                                <a:schemeClr val="tx1"/>
                              </a:solidFill>
                              <a:latin typeface="Arial" charset="0"/>
                              <a:ea typeface="ＭＳ Ｐゴシック" charset="-128"/>
                            </a:defRPr>
                          </a:lvl3pPr>
                          <a:lvl4pPr marL="1600200" indent="-228600" eaLnBrk="0" hangingPunct="0">
                            <a:defRPr kumimoji="1">
                              <a:solidFill>
                                <a:schemeClr val="tx1"/>
                              </a:solidFill>
                              <a:latin typeface="Arial" charset="0"/>
                              <a:ea typeface="ＭＳ Ｐゴシック" charset="-128"/>
                            </a:defRPr>
                          </a:lvl4pPr>
                          <a:lvl5pPr marL="2057400" indent="-228600" eaLnBrk="0" hangingPunct="0">
                            <a:defRPr kumimoji="1">
                              <a:solidFill>
                                <a:schemeClr val="tx1"/>
                              </a:solidFill>
                              <a:latin typeface="Arial" charset="0"/>
                              <a:ea typeface="ＭＳ Ｐゴシック" charset="-128"/>
                            </a:defRPr>
                          </a:lvl5pPr>
                          <a:lvl6pPr marL="2514600" indent="-228600" eaLnBrk="0" fontAlgn="base" hangingPunct="0">
                            <a:spcBef>
                              <a:spcPct val="0"/>
                            </a:spcBef>
                            <a:spcAft>
                              <a:spcPct val="0"/>
                            </a:spcAft>
                            <a:defRPr kumimoji="1">
                              <a:solidFill>
                                <a:schemeClr val="tx1"/>
                              </a:solidFill>
                              <a:latin typeface="Arial" charset="0"/>
                              <a:ea typeface="ＭＳ Ｐゴシック" charset="-128"/>
                            </a:defRPr>
                          </a:lvl6pPr>
                          <a:lvl7pPr marL="2971800" indent="-228600" eaLnBrk="0" fontAlgn="base" hangingPunct="0">
                            <a:spcBef>
                              <a:spcPct val="0"/>
                            </a:spcBef>
                            <a:spcAft>
                              <a:spcPct val="0"/>
                            </a:spcAft>
                            <a:defRPr kumimoji="1">
                              <a:solidFill>
                                <a:schemeClr val="tx1"/>
                              </a:solidFill>
                              <a:latin typeface="Arial" charset="0"/>
                              <a:ea typeface="ＭＳ Ｐゴシック" charset="-128"/>
                            </a:defRPr>
                          </a:lvl7pPr>
                          <a:lvl8pPr marL="3429000" indent="-228600" eaLnBrk="0" fontAlgn="base" hangingPunct="0">
                            <a:spcBef>
                              <a:spcPct val="0"/>
                            </a:spcBef>
                            <a:spcAft>
                              <a:spcPct val="0"/>
                            </a:spcAft>
                            <a:defRPr kumimoji="1">
                              <a:solidFill>
                                <a:schemeClr val="tx1"/>
                              </a:solidFill>
                              <a:latin typeface="Arial" charset="0"/>
                              <a:ea typeface="ＭＳ Ｐゴシック" charset="-128"/>
                            </a:defRPr>
                          </a:lvl8pPr>
                          <a:lvl9pPr marL="3886200" indent="-228600" eaLnBrk="0" fontAlgn="base" hangingPunct="0">
                            <a:spcBef>
                              <a:spcPct val="0"/>
                            </a:spcBef>
                            <a:spcAft>
                              <a:spcPct val="0"/>
                            </a:spcAft>
                            <a:defRPr kumimoji="1">
                              <a:solidFill>
                                <a:schemeClr val="tx1"/>
                              </a:solidFill>
                              <a:latin typeface="Arial" charset="0"/>
                              <a:ea typeface="ＭＳ Ｐゴシック" charset="-128"/>
                            </a:defRPr>
                          </a:lvl9pPr>
                        </a:lstStyle>
                        <a:p>
                          <a:pPr algn="ctr" eaLnBrk="1" hangingPunct="1"/>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不適試料</a:t>
                          </a:r>
                          <a:r>
                            <a:rPr lang="en-US" altLang="ja-JP" sz="1200" dirty="0">
                              <a:latin typeface="Arial Unicode MS" panose="020B0604020202020204" pitchFamily="50" charset="-128"/>
                              <a:ea typeface="Arial Unicode MS" panose="020B0604020202020204" pitchFamily="50" charset="-128"/>
                              <a:cs typeface="Arial Unicode MS" panose="020B0604020202020204" pitchFamily="50" charset="-128"/>
                            </a:rPr>
                            <a:t>Fe500</a:t>
                          </a:r>
                          <a:endPar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cxnSp>
                    <p:nvCxnSpPr>
                      <p:cNvPr id="10" name="直線コネクタ 9"/>
                      <p:cNvCxnSpPr/>
                      <p:nvPr/>
                    </p:nvCxnSpPr>
                    <p:spPr>
                      <a:xfrm>
                        <a:off x="6353150" y="1124744"/>
                        <a:ext cx="0" cy="2376264"/>
                      </a:xfrm>
                      <a:prstGeom prst="line">
                        <a:avLst/>
                      </a:prstGeom>
                      <a:ln w="3175"/>
                    </p:spPr>
                    <p:style>
                      <a:lnRef idx="1">
                        <a:schemeClr val="accent1"/>
                      </a:lnRef>
                      <a:fillRef idx="0">
                        <a:schemeClr val="accent1"/>
                      </a:fillRef>
                      <a:effectRef idx="0">
                        <a:schemeClr val="accent1"/>
                      </a:effectRef>
                      <a:fontRef idx="minor">
                        <a:schemeClr val="tx1"/>
                      </a:fontRef>
                    </p:style>
                  </p:cxnSp>
                  <p:cxnSp>
                    <p:nvCxnSpPr>
                      <p:cNvPr id="11" name="直線コネクタ 10"/>
                      <p:cNvCxnSpPr/>
                      <p:nvPr/>
                    </p:nvCxnSpPr>
                    <p:spPr>
                      <a:xfrm>
                        <a:off x="6065118" y="1123157"/>
                        <a:ext cx="0" cy="2376264"/>
                      </a:xfrm>
                      <a:prstGeom prst="line">
                        <a:avLst/>
                      </a:prstGeom>
                      <a:ln w="3175"/>
                    </p:spPr>
                    <p:style>
                      <a:lnRef idx="1">
                        <a:schemeClr val="accent1"/>
                      </a:lnRef>
                      <a:fillRef idx="0">
                        <a:schemeClr val="accent1"/>
                      </a:fillRef>
                      <a:effectRef idx="0">
                        <a:schemeClr val="accent1"/>
                      </a:effectRef>
                      <a:fontRef idx="minor">
                        <a:schemeClr val="tx1"/>
                      </a:fontRef>
                    </p:style>
                  </p:cxnSp>
                </p:grpSp>
                <p:sp>
                  <p:nvSpPr>
                    <p:cNvPr id="16" name="テキスト ボックス 15"/>
                    <p:cNvSpPr txBox="1"/>
                    <p:nvPr/>
                  </p:nvSpPr>
                  <p:spPr>
                    <a:xfrm rot="16200000">
                      <a:off x="3590623" y="2003280"/>
                      <a:ext cx="1697331" cy="261610"/>
                    </a:xfrm>
                    <a:prstGeom prst="rect">
                      <a:avLst/>
                    </a:prstGeom>
                    <a:noFill/>
                  </p:spPr>
                  <p:txBody>
                    <a:bodyPr wrap="square" rtlCol="0">
                      <a:spAutoFit/>
                    </a:bodyPr>
                    <a:lstStyle/>
                    <a:p>
                      <a:pPr algn="ctr"/>
                      <a:r>
                        <a:rPr kumimoji="1" lang="en-US" altLang="ja-JP" sz="1100" dirty="0" smtClean="0">
                          <a:latin typeface="Arial Unicode MS" panose="020B0604020202020204" pitchFamily="50" charset="-128"/>
                          <a:ea typeface="Arial Unicode MS" panose="020B0604020202020204" pitchFamily="50" charset="-128"/>
                          <a:cs typeface="Arial Unicode MS" panose="020B0604020202020204" pitchFamily="50" charset="-128"/>
                        </a:rPr>
                        <a:t>Intensity  (cps)</a:t>
                      </a:r>
                      <a:endParaRPr kumimoji="1" lang="ja-JP" altLang="en-US" sz="11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17" name="正方形/長方形 16"/>
                  <p:cNvSpPr/>
                  <p:nvPr/>
                </p:nvSpPr>
                <p:spPr>
                  <a:xfrm>
                    <a:off x="2044096" y="3846190"/>
                    <a:ext cx="242698" cy="9837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sp>
              <p:nvSpPr>
                <p:cNvPr id="19" name="正方形/長方形 18"/>
                <p:cNvSpPr/>
                <p:nvPr/>
              </p:nvSpPr>
              <p:spPr>
                <a:xfrm>
                  <a:off x="3203848" y="6266848"/>
                  <a:ext cx="1728192" cy="93892"/>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sp>
            <p:nvSpPr>
              <p:cNvPr id="22" name="テキスト ボックス 21"/>
              <p:cNvSpPr txBox="1"/>
              <p:nvPr/>
            </p:nvSpPr>
            <p:spPr>
              <a:xfrm>
                <a:off x="3707904" y="6237312"/>
                <a:ext cx="984297" cy="261610"/>
              </a:xfrm>
              <a:prstGeom prst="rect">
                <a:avLst/>
              </a:prstGeom>
              <a:noFill/>
            </p:spPr>
            <p:txBody>
              <a:bodyPr wrap="square" rtlCol="0">
                <a:spAutoFit/>
              </a:bodyPr>
              <a:lstStyle/>
              <a:p>
                <a:pPr algn="ctr"/>
                <a:r>
                  <a:rPr kumimoji="1" lang="en-US" altLang="ja-JP" sz="11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kumimoji="1" lang="el-GR" altLang="ja-JP" sz="1100" i="1" dirty="0" smtClean="0">
                    <a:latin typeface="Arial Unicode MS" panose="020B0604020202020204" pitchFamily="50" charset="-128"/>
                    <a:ea typeface="Arial Unicode MS" panose="020B0604020202020204" pitchFamily="50" charset="-128"/>
                    <a:cs typeface="Arial Unicode MS" panose="020B0604020202020204" pitchFamily="50" charset="-128"/>
                  </a:rPr>
                  <a:t>θ</a:t>
                </a:r>
                <a:r>
                  <a:rPr lang="ja-JP" altLang="en-US" sz="1100" i="1"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1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100" dirty="0" smtClean="0">
                    <a:latin typeface="Century"/>
                    <a:ea typeface="Arial Unicode MS" panose="020B0604020202020204" pitchFamily="50" charset="-128"/>
                    <a:cs typeface="Arial Unicode MS" panose="020B0604020202020204" pitchFamily="50" charset="-128"/>
                  </a:rPr>
                  <a:t>˚)</a:t>
                </a:r>
                <a:endParaRPr kumimoji="1" lang="ja-JP" altLang="en-US" sz="1100" i="1"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24" name="テキスト ボックス 23"/>
            <p:cNvSpPr txBox="1"/>
            <p:nvPr/>
          </p:nvSpPr>
          <p:spPr>
            <a:xfrm>
              <a:off x="4860032" y="3861048"/>
              <a:ext cx="1368152" cy="261610"/>
            </a:xfrm>
            <a:prstGeom prst="rect">
              <a:avLst/>
            </a:prstGeom>
            <a:noFill/>
          </p:spPr>
          <p:txBody>
            <a:bodyPr wrap="square" rtlCol="0">
              <a:spAutoFit/>
            </a:bodyPr>
            <a:lstStyle/>
            <a:p>
              <a:r>
                <a:rPr kumimoji="1" lang="en-US" altLang="ja-JP" sz="1100" dirty="0" smtClean="0">
                  <a:latin typeface="Arial Unicode MS" panose="020B0604020202020204" pitchFamily="50" charset="-128"/>
                  <a:ea typeface="Arial Unicode MS" panose="020B0604020202020204" pitchFamily="50" charset="-128"/>
                  <a:cs typeface="Arial Unicode MS" panose="020B0604020202020204" pitchFamily="50" charset="-128"/>
                </a:rPr>
                <a:t>XRD</a:t>
              </a:r>
              <a:r>
                <a:rPr kumimoji="1" lang="ja-JP" altLang="en-US" sz="1100" dirty="0" smtClean="0">
                  <a:latin typeface="Arial Unicode MS" panose="020B0604020202020204" pitchFamily="50" charset="-128"/>
                  <a:ea typeface="Arial Unicode MS" panose="020B0604020202020204" pitchFamily="50" charset="-128"/>
                  <a:cs typeface="Arial Unicode MS" panose="020B0604020202020204" pitchFamily="50" charset="-128"/>
                </a:rPr>
                <a:t>プロファイル</a:t>
              </a:r>
              <a:endParaRPr kumimoji="1" lang="ja-JP" altLang="en-US" sz="11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20" name="テキスト ボックス 19"/>
          <p:cNvSpPr txBox="1"/>
          <p:nvPr/>
        </p:nvSpPr>
        <p:spPr>
          <a:xfrm>
            <a:off x="5680792" y="2141495"/>
            <a:ext cx="2599137" cy="954107"/>
          </a:xfrm>
          <a:prstGeom prst="rect">
            <a:avLst/>
          </a:prstGeom>
          <a:noFill/>
          <a:ln>
            <a:solidFill>
              <a:schemeClr val="accent1"/>
            </a:solidFill>
          </a:ln>
        </p:spPr>
        <p:txBody>
          <a:bodyPr wrap="square" rtlCol="0">
            <a:spAutoFit/>
          </a:bodyPr>
          <a:lstStyle/>
          <a:p>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一段目</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炭化粗収率</a:t>
            </a: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39.4</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　（適</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CF:36.6</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kumimoji="1"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二段目</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炭化粗収率</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80.6</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適</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CF:</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81.1</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7" name="テキスト ボックス 26"/>
          <p:cNvSpPr txBox="1"/>
          <p:nvPr/>
        </p:nvSpPr>
        <p:spPr>
          <a:xfrm>
            <a:off x="890464" y="6142477"/>
            <a:ext cx="8002016" cy="1107996"/>
          </a:xfrm>
          <a:prstGeom prst="rect">
            <a:avLst/>
          </a:prstGeom>
          <a:noFill/>
        </p:spPr>
        <p:txBody>
          <a:bodyPr wrap="square" rtlCol="0">
            <a:spAutoFit/>
          </a:bodyPr>
          <a:lstStyle/>
          <a:p>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参考：無触媒</a:t>
            </a: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CF850℃</a:t>
            </a:r>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二段炭化を酸洗浄、マッフル炉酸化、粉砕処理したところ、</a:t>
            </a:r>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水に長期間分散し</a:t>
            </a:r>
            <a:endPar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　　体積抵抗率は</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7.9</a:t>
            </a:r>
            <a:r>
              <a:rPr lang="el-GR"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Ω</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と導電性が高く、</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300</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800</a:t>
            </a:r>
            <a:r>
              <a:rPr lang="el-GR" altLang="ja-JP" sz="1200" dirty="0">
                <a:latin typeface="Arial Unicode MS" panose="020B0604020202020204" pitchFamily="50" charset="-128"/>
                <a:ea typeface="Arial Unicode MS" panose="020B0604020202020204" pitchFamily="50" charset="-128"/>
                <a:cs typeface="Arial Unicode MS" panose="020B0604020202020204" pitchFamily="50" charset="-128"/>
              </a:rPr>
              <a:t> Ω</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の</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℃炭化木炭粉砕炭と大きな差があった。</a:t>
            </a:r>
            <a:endPar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　　アスペクト比が高い、管状などの</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CF</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形態が関係しているのであろうか？　</a:t>
            </a:r>
            <a:endPar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endPar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p>
            <a:endParaRPr kumimoji="1" lang="ja-JP" altLang="en-US"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Tree>
    <p:extLst>
      <p:ext uri="{BB962C8B-B14F-4D97-AF65-F5344CB8AC3E}">
        <p14:creationId xmlns:p14="http://schemas.microsoft.com/office/powerpoint/2010/main" val="840614640"/>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14" name="グループ化 13"/>
          <p:cNvGrpSpPr/>
          <p:nvPr/>
        </p:nvGrpSpPr>
        <p:grpSpPr>
          <a:xfrm>
            <a:off x="1757193" y="1583796"/>
            <a:ext cx="6118051" cy="4831641"/>
            <a:chOff x="146535" y="169063"/>
            <a:chExt cx="8057367" cy="6363187"/>
          </a:xfrm>
        </p:grpSpPr>
        <p:pic>
          <p:nvPicPr>
            <p:cNvPr id="1027" name="Picture 3"/>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48663" y="3368566"/>
              <a:ext cx="3901440" cy="312115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028" name="Picture 4"/>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139952" y="3411098"/>
              <a:ext cx="3901440" cy="312115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nvGrpSpPr>
            <p:cNvPr id="5" name="グループ化 4"/>
            <p:cNvGrpSpPr/>
            <p:nvPr/>
          </p:nvGrpSpPr>
          <p:grpSpPr>
            <a:xfrm>
              <a:off x="146535" y="169065"/>
              <a:ext cx="3901440" cy="3121152"/>
              <a:chOff x="146535" y="169065"/>
              <a:chExt cx="3901440" cy="3121152"/>
            </a:xfrm>
          </p:grpSpPr>
          <p:pic>
            <p:nvPicPr>
              <p:cNvPr id="6" name="Picture 4"/>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46535" y="169065"/>
                <a:ext cx="3901440" cy="312115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円/楕円 1"/>
              <p:cNvSpPr/>
              <p:nvPr/>
            </p:nvSpPr>
            <p:spPr>
              <a:xfrm>
                <a:off x="1403648" y="1124744"/>
                <a:ext cx="1728192" cy="1151731"/>
              </a:xfrm>
              <a:prstGeom prst="ellipse">
                <a:avLst/>
              </a:prstGeom>
              <a:noFill/>
              <a:ln w="6350">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nvGrpSpPr>
            <p:cNvPr id="7" name="グループ化 6"/>
            <p:cNvGrpSpPr/>
            <p:nvPr/>
          </p:nvGrpSpPr>
          <p:grpSpPr>
            <a:xfrm>
              <a:off x="4171454" y="169063"/>
              <a:ext cx="4032448" cy="3475961"/>
              <a:chOff x="4572000" y="169063"/>
              <a:chExt cx="4032448" cy="3475961"/>
            </a:xfrm>
          </p:grpSpPr>
          <p:pic>
            <p:nvPicPr>
              <p:cNvPr id="1026" name="Picture 2"/>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4572000" y="169063"/>
                <a:ext cx="3901440" cy="3121152"/>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8" name="円/楕円 7"/>
              <p:cNvSpPr/>
              <p:nvPr/>
            </p:nvSpPr>
            <p:spPr>
              <a:xfrm>
                <a:off x="7956376" y="476673"/>
                <a:ext cx="648072" cy="576064"/>
              </a:xfrm>
              <a:prstGeom prst="ellipse">
                <a:avLst/>
              </a:prstGeom>
              <a:noFill/>
              <a:ln w="6350">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9" name="円/楕円 8"/>
              <p:cNvSpPr/>
              <p:nvPr/>
            </p:nvSpPr>
            <p:spPr>
              <a:xfrm>
                <a:off x="6198684" y="2060848"/>
                <a:ext cx="648072" cy="576064"/>
              </a:xfrm>
              <a:prstGeom prst="ellipse">
                <a:avLst/>
              </a:prstGeom>
              <a:noFill/>
              <a:ln w="6350">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cxnSp>
            <p:nvCxnSpPr>
              <p:cNvPr id="4" name="直線矢印コネクタ 3"/>
              <p:cNvCxnSpPr>
                <a:stCxn id="9" idx="4"/>
              </p:cNvCxnSpPr>
              <p:nvPr/>
            </p:nvCxnSpPr>
            <p:spPr>
              <a:xfrm>
                <a:off x="6522720" y="2636912"/>
                <a:ext cx="0" cy="1008112"/>
              </a:xfrm>
              <a:prstGeom prst="straightConnector1">
                <a:avLst/>
              </a:prstGeom>
              <a:ln>
                <a:solidFill>
                  <a:srgbClr val="FFFF00"/>
                </a:solidFill>
                <a:tailEnd type="arrow"/>
              </a:ln>
            </p:spPr>
            <p:style>
              <a:lnRef idx="1">
                <a:schemeClr val="accent1"/>
              </a:lnRef>
              <a:fillRef idx="0">
                <a:schemeClr val="accent1"/>
              </a:fillRef>
              <a:effectRef idx="0">
                <a:schemeClr val="accent1"/>
              </a:effectRef>
              <a:fontRef idx="minor">
                <a:schemeClr val="tx1"/>
              </a:fontRef>
            </p:style>
          </p:cxnSp>
        </p:grpSp>
      </p:grpSp>
      <p:sp>
        <p:nvSpPr>
          <p:cNvPr id="16" name="テキスト ボックス 15"/>
          <p:cNvSpPr txBox="1"/>
          <p:nvPr/>
        </p:nvSpPr>
        <p:spPr>
          <a:xfrm>
            <a:off x="179512" y="116631"/>
            <a:ext cx="2088232" cy="461665"/>
          </a:xfrm>
          <a:prstGeom prst="rect">
            <a:avLst/>
          </a:prstGeom>
          <a:solidFill>
            <a:schemeClr val="tx1"/>
          </a:solidFill>
        </p:spPr>
        <p:txBody>
          <a:bodyPr wrap="square" rtlCol="0">
            <a:spAutoFit/>
          </a:bodyPr>
          <a:lstStyle/>
          <a:p>
            <a:r>
              <a:rPr kumimoji="1" lang="en-US" altLang="ja-JP" sz="2400"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6.</a:t>
            </a:r>
            <a:r>
              <a:rPr kumimoji="1" lang="ja-JP" altLang="en-US" sz="2400"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　</a:t>
            </a:r>
            <a:r>
              <a:rPr kumimoji="1" lang="en-US" altLang="ja-JP" sz="2400"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SEM</a:t>
            </a:r>
            <a:r>
              <a:rPr kumimoji="1" lang="ja-JP" altLang="en-US" sz="2400"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観察</a:t>
            </a:r>
            <a:endParaRPr kumimoji="1" lang="ja-JP" altLang="en-US" sz="2400"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7" name="テキスト ボックス 16"/>
          <p:cNvSpPr txBox="1"/>
          <p:nvPr/>
        </p:nvSpPr>
        <p:spPr>
          <a:xfrm>
            <a:off x="1331640" y="620688"/>
            <a:ext cx="5760640" cy="830997"/>
          </a:xfrm>
          <a:prstGeom prst="rect">
            <a:avLst/>
          </a:prstGeom>
          <a:noFill/>
        </p:spPr>
        <p:txBody>
          <a:bodyPr wrap="square" rtlCol="0">
            <a:spAutoFit/>
          </a:bodyPr>
          <a:lstStyle/>
          <a:p>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・直径</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40</a:t>
            </a:r>
            <a:r>
              <a:rPr lang="el-GR"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μ</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100</a:t>
            </a:r>
            <a:r>
              <a:rPr lang="el-GR"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μ</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程度の繊維状</a:t>
            </a:r>
            <a:endPar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180975" indent="-180975"/>
            <a:r>
              <a:rPr kumimoji="1"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・表面の</a:t>
            </a:r>
            <a:r>
              <a:rPr kumimoji="1" lang="ja-JP" altLang="en-US" sz="1600" dirty="0">
                <a:latin typeface="Arial Unicode MS" panose="020B0604020202020204" pitchFamily="50" charset="-128"/>
                <a:ea typeface="Arial Unicode MS" panose="020B0604020202020204" pitchFamily="50" charset="-128"/>
                <a:cs typeface="Arial Unicode MS" panose="020B0604020202020204" pitchFamily="50" charset="-128"/>
              </a:rPr>
              <a:t>穴</a:t>
            </a:r>
            <a:r>
              <a:rPr kumimoji="1"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にクリストバライトと推定されるシリカ様の物質が埋まっている部分がある</a:t>
            </a:r>
            <a:r>
              <a:rPr kumimoji="1"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(SiO</a:t>
            </a:r>
            <a:r>
              <a:rPr kumimoji="1" lang="en-US" altLang="ja-JP" sz="1600" baseline="-250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kumimoji="1"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6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CaSiO</a:t>
            </a:r>
            <a:r>
              <a:rPr lang="en-US" altLang="ja-JP" sz="1600" baseline="-25000" dirty="0" smtClean="0">
                <a:latin typeface="Arial Unicode MS" panose="020B0604020202020204" pitchFamily="50" charset="-128"/>
                <a:ea typeface="Arial Unicode MS" panose="020B0604020202020204" pitchFamily="50" charset="-128"/>
                <a:cs typeface="Arial Unicode MS" panose="020B0604020202020204" pitchFamily="50" charset="-128"/>
              </a:rPr>
              <a:t>3</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 Fe</a:t>
            </a:r>
            <a:r>
              <a:rPr lang="en-US" altLang="ja-JP" sz="1600" baseline="-250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SiO</a:t>
            </a:r>
            <a:r>
              <a:rPr lang="en-US" altLang="ja-JP" sz="1600" baseline="-25000" dirty="0" smtClean="0">
                <a:latin typeface="Arial Unicode MS" panose="020B0604020202020204" pitchFamily="50" charset="-128"/>
                <a:ea typeface="Arial Unicode MS" panose="020B0604020202020204" pitchFamily="50" charset="-128"/>
                <a:cs typeface="Arial Unicode MS" panose="020B0604020202020204" pitchFamily="50" charset="-128"/>
              </a:rPr>
              <a:t>4</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など</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8" name="テキスト ボックス 17"/>
          <p:cNvSpPr txBox="1"/>
          <p:nvPr/>
        </p:nvSpPr>
        <p:spPr>
          <a:xfrm>
            <a:off x="3131840" y="124632"/>
            <a:ext cx="3024336" cy="369332"/>
          </a:xfrm>
          <a:prstGeom prst="rect">
            <a:avLst/>
          </a:prstGeom>
          <a:solidFill>
            <a:srgbClr val="0070C0"/>
          </a:solidFill>
        </p:spPr>
        <p:txBody>
          <a:bodyPr wrap="square" rtlCol="0">
            <a:spAutoFit/>
          </a:bodyPr>
          <a:lstStyle/>
          <a:p>
            <a:r>
              <a:rPr kumimoji="1" lang="en-US" altLang="ja-JP"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CF-GSCs-2S </a:t>
            </a:r>
            <a:r>
              <a:rPr kumimoji="1" lang="ja-JP" altLang="en-US"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粉砕前の試料</a:t>
            </a:r>
            <a:endParaRPr kumimoji="1" lang="ja-JP" altLang="en-US"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cxnSp>
        <p:nvCxnSpPr>
          <p:cNvPr id="10" name="直線矢印コネクタ 9"/>
          <p:cNvCxnSpPr>
            <a:stCxn id="8" idx="3"/>
          </p:cNvCxnSpPr>
          <p:nvPr/>
        </p:nvCxnSpPr>
        <p:spPr>
          <a:xfrm flipH="1">
            <a:off x="7164288" y="2190722"/>
            <a:ext cx="290932" cy="118734"/>
          </a:xfrm>
          <a:prstGeom prst="straightConnector1">
            <a:avLst/>
          </a:prstGeom>
          <a:ln>
            <a:tailEnd type="arrow"/>
          </a:ln>
        </p:spPr>
        <p:style>
          <a:lnRef idx="1">
            <a:schemeClr val="accent1"/>
          </a:lnRef>
          <a:fillRef idx="0">
            <a:schemeClr val="accent1"/>
          </a:fillRef>
          <a:effectRef idx="0">
            <a:schemeClr val="accent1"/>
          </a:effectRef>
          <a:fontRef idx="minor">
            <a:schemeClr val="tx1"/>
          </a:fontRef>
        </p:style>
      </p:cxnSp>
      <p:cxnSp>
        <p:nvCxnSpPr>
          <p:cNvPr id="12" name="直線矢印コネクタ 11"/>
          <p:cNvCxnSpPr>
            <a:stCxn id="8" idx="3"/>
          </p:cNvCxnSpPr>
          <p:nvPr/>
        </p:nvCxnSpPr>
        <p:spPr>
          <a:xfrm flipH="1">
            <a:off x="4499992" y="2190722"/>
            <a:ext cx="2955228" cy="2032411"/>
          </a:xfrm>
          <a:prstGeom prst="straightConnector1">
            <a:avLst/>
          </a:prstGeom>
          <a:ln w="6350">
            <a:solidFill>
              <a:srgbClr val="FFC000"/>
            </a:solidFill>
            <a:tailEnd type="arrow"/>
          </a:ln>
        </p:spPr>
        <p:style>
          <a:lnRef idx="1">
            <a:schemeClr val="accent1"/>
          </a:lnRef>
          <a:fillRef idx="0">
            <a:schemeClr val="accent1"/>
          </a:fillRef>
          <a:effectRef idx="0">
            <a:schemeClr val="accent1"/>
          </a:effectRef>
          <a:fontRef idx="minor">
            <a:schemeClr val="tx1"/>
          </a:fontRef>
        </p:style>
      </p:cxnSp>
    </p:spTree>
    <p:extLst>
      <p:ext uri="{BB962C8B-B14F-4D97-AF65-F5344CB8AC3E}">
        <p14:creationId xmlns:p14="http://schemas.microsoft.com/office/powerpoint/2010/main" val="285603227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グループ化 1"/>
          <p:cNvGrpSpPr/>
          <p:nvPr/>
        </p:nvGrpSpPr>
        <p:grpSpPr>
          <a:xfrm>
            <a:off x="1619673" y="1693782"/>
            <a:ext cx="6120680" cy="4909596"/>
            <a:chOff x="153703" y="25190"/>
            <a:chExt cx="8723132" cy="6997108"/>
          </a:xfrm>
        </p:grpSpPr>
        <p:pic>
          <p:nvPicPr>
            <p:cNvPr id="2050" name="Picture 2"/>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53703" y="25190"/>
              <a:ext cx="4335462" cy="34686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2053" name="Picture 5"/>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4541373" y="25190"/>
              <a:ext cx="4335462" cy="34686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7" name="Picture 3"/>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153703" y="3536489"/>
              <a:ext cx="4335462" cy="34686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8" name="Picture 5"/>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4541373" y="3553611"/>
              <a:ext cx="4335462" cy="34686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sp>
        <p:nvSpPr>
          <p:cNvPr id="10" name="円/楕円 9"/>
          <p:cNvSpPr/>
          <p:nvPr/>
        </p:nvSpPr>
        <p:spPr>
          <a:xfrm>
            <a:off x="5540907" y="3212976"/>
            <a:ext cx="648072" cy="576064"/>
          </a:xfrm>
          <a:prstGeom prst="ellipse">
            <a:avLst/>
          </a:prstGeom>
          <a:noFill/>
          <a:ln w="6350">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11" name="円/楕円 10"/>
          <p:cNvSpPr/>
          <p:nvPr/>
        </p:nvSpPr>
        <p:spPr>
          <a:xfrm>
            <a:off x="2816649" y="5086411"/>
            <a:ext cx="648072" cy="576064"/>
          </a:xfrm>
          <a:prstGeom prst="ellipse">
            <a:avLst/>
          </a:prstGeom>
          <a:noFill/>
          <a:ln w="6350">
            <a:solidFill>
              <a:srgbClr val="FFC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12" name="テキスト ボックス 11"/>
          <p:cNvSpPr txBox="1"/>
          <p:nvPr/>
        </p:nvSpPr>
        <p:spPr>
          <a:xfrm>
            <a:off x="3131839" y="309298"/>
            <a:ext cx="3057139" cy="369332"/>
          </a:xfrm>
          <a:prstGeom prst="rect">
            <a:avLst/>
          </a:prstGeom>
          <a:solidFill>
            <a:srgbClr val="0070C0"/>
          </a:solidFill>
        </p:spPr>
        <p:txBody>
          <a:bodyPr wrap="square" rtlCol="0">
            <a:spAutoFit/>
          </a:bodyPr>
          <a:lstStyle/>
          <a:p>
            <a:r>
              <a:rPr kumimoji="1" lang="en-US" altLang="ja-JP"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CF-GSCs-2S </a:t>
            </a:r>
            <a:r>
              <a:rPr kumimoji="1" lang="ja-JP" altLang="en-US"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粉砕前の試料</a:t>
            </a:r>
            <a:endParaRPr kumimoji="1" lang="ja-JP" altLang="en-US"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 name="テキスト ボックス 2"/>
          <p:cNvSpPr txBox="1"/>
          <p:nvPr/>
        </p:nvSpPr>
        <p:spPr>
          <a:xfrm>
            <a:off x="1187624" y="764704"/>
            <a:ext cx="7776864" cy="738664"/>
          </a:xfrm>
          <a:prstGeom prst="rect">
            <a:avLst/>
          </a:prstGeom>
          <a:noFill/>
        </p:spPr>
        <p:txBody>
          <a:bodyPr wrap="square" rtlCol="0">
            <a:spAutoFit/>
          </a:bodyPr>
          <a:lstStyle/>
          <a:p>
            <a:pPr marL="180975" indent="-180975"/>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・シリカ様の物質はすべての穴に存在しているわけではない。しかも断面には存在していない。シリカは表面の穴に周囲の泥などが付着した可能性がある。</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85725" indent="-85725"/>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・直径約</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10</a:t>
            </a:r>
            <a:r>
              <a:rPr lang="el-GR"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μ</a:t>
            </a:r>
            <a:r>
              <a:rPr lang="ja-JP" altLang="en-US" sz="1400" dirty="0" err="1"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壁厚約</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1</a:t>
            </a:r>
            <a:r>
              <a:rPr lang="el-GR"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μ</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の管状繊維の束になっている。</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GSCs</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が生成しているが分離は不十分。</a:t>
            </a:r>
            <a:endParaRPr kumimoji="1"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Tree>
    <p:extLst>
      <p:ext uri="{BB962C8B-B14F-4D97-AF65-F5344CB8AC3E}">
        <p14:creationId xmlns:p14="http://schemas.microsoft.com/office/powerpoint/2010/main" val="3790416710"/>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グループ化 1"/>
          <p:cNvGrpSpPr>
            <a:grpSpLocks noChangeAspect="1"/>
          </p:cNvGrpSpPr>
          <p:nvPr/>
        </p:nvGrpSpPr>
        <p:grpSpPr>
          <a:xfrm>
            <a:off x="1513548" y="1808401"/>
            <a:ext cx="6116904" cy="4910854"/>
            <a:chOff x="144463" y="18444"/>
            <a:chExt cx="8738434" cy="7015506"/>
          </a:xfrm>
        </p:grpSpPr>
        <p:pic>
          <p:nvPicPr>
            <p:cNvPr id="3074" name="Picture 2"/>
            <p:cNvPicPr>
              <a:picLocks noChangeAspect="1" noChangeArrowheads="1"/>
            </p:cNvPicPr>
            <p:nvPr/>
          </p:nvPicPr>
          <p:blipFill>
            <a:blip r:embed="rId2" cstate="print">
              <a:extLst>
                <a:ext uri="{28A0092B-C50C-407E-A947-70E740481C1C}">
                  <a14:useLocalDpi xmlns:a14="http://schemas.microsoft.com/office/drawing/2010/main" val="0"/>
                </a:ext>
              </a:extLst>
            </a:blip>
            <a:srcRect/>
            <a:stretch>
              <a:fillRect/>
            </a:stretch>
          </p:blipFill>
          <p:spPr bwMode="auto">
            <a:xfrm>
              <a:off x="144463" y="18444"/>
              <a:ext cx="4335462" cy="34686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075" name="Picture 3"/>
            <p:cNvPicPr>
              <a:picLocks noChangeAspect="1" noChangeArrowheads="1"/>
            </p:cNvPicPr>
            <p:nvPr/>
          </p:nvPicPr>
          <p:blipFill>
            <a:blip r:embed="rId3" cstate="print">
              <a:extLst>
                <a:ext uri="{BEBA8EAE-BF5A-486C-A8C5-ECC9F3942E4B}">
                  <a14:imgProps xmlns:a14="http://schemas.microsoft.com/office/drawing/2010/main">
                    <a14:imgLayer r:embed="rId4">
                      <a14:imgEffect>
                        <a14:sharpenSoften amount="25000"/>
                      </a14:imgEffect>
                      <a14:imgEffect>
                        <a14:brightnessContrast contrast="20000"/>
                      </a14:imgEffect>
                    </a14:imgLayer>
                  </a14:imgProps>
                </a:ext>
                <a:ext uri="{28A0092B-C50C-407E-A947-70E740481C1C}">
                  <a14:useLocalDpi xmlns:a14="http://schemas.microsoft.com/office/drawing/2010/main" val="0"/>
                </a:ext>
              </a:extLst>
            </a:blip>
            <a:srcRect/>
            <a:stretch>
              <a:fillRect/>
            </a:stretch>
          </p:blipFill>
          <p:spPr bwMode="auto">
            <a:xfrm>
              <a:off x="4526169" y="25920"/>
              <a:ext cx="4335462" cy="34686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076" name="Picture 4"/>
            <p:cNvPicPr>
              <a:picLocks noChangeAspect="1" noChangeArrowheads="1"/>
            </p:cNvPicPr>
            <p:nvPr/>
          </p:nvPicPr>
          <p:blipFill>
            <a:blip r:embed="rId5" cstate="print">
              <a:extLst>
                <a:ext uri="{BEBA8EAE-BF5A-486C-A8C5-ECC9F3942E4B}">
                  <a14:imgProps xmlns:a14="http://schemas.microsoft.com/office/drawing/2010/main">
                    <a14:imgLayer r:embed="rId6">
                      <a14:imgEffect>
                        <a14:sharpenSoften amount="25000"/>
                      </a14:imgEffect>
                    </a14:imgLayer>
                  </a14:imgProps>
                </a:ext>
                <a:ext uri="{28A0092B-C50C-407E-A947-70E740481C1C}">
                  <a14:useLocalDpi xmlns:a14="http://schemas.microsoft.com/office/drawing/2010/main" val="0"/>
                </a:ext>
              </a:extLst>
            </a:blip>
            <a:srcRect/>
            <a:stretch>
              <a:fillRect/>
            </a:stretch>
          </p:blipFill>
          <p:spPr bwMode="auto">
            <a:xfrm>
              <a:off x="167270" y="3538719"/>
              <a:ext cx="4335462" cy="34686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3077" name="Picture 5"/>
            <p:cNvPicPr>
              <a:picLocks noChangeAspect="1" noChangeArrowheads="1"/>
            </p:cNvPicPr>
            <p:nvPr/>
          </p:nvPicPr>
          <p:blipFill>
            <a:blip r:embed="rId7" cstate="print">
              <a:extLst>
                <a:ext uri="{BEBA8EAE-BF5A-486C-A8C5-ECC9F3942E4B}">
                  <a14:imgProps xmlns:a14="http://schemas.microsoft.com/office/drawing/2010/main">
                    <a14:imgLayer r:embed="rId8">
                      <a14:imgEffect>
                        <a14:sharpenSoften amount="25000"/>
                      </a14:imgEffect>
                      <a14:imgEffect>
                        <a14:brightnessContrast contrast="20000"/>
                      </a14:imgEffect>
                    </a14:imgLayer>
                  </a14:imgProps>
                </a:ext>
                <a:ext uri="{28A0092B-C50C-407E-A947-70E740481C1C}">
                  <a14:useLocalDpi xmlns:a14="http://schemas.microsoft.com/office/drawing/2010/main" val="0"/>
                </a:ext>
              </a:extLst>
            </a:blip>
            <a:srcRect/>
            <a:stretch>
              <a:fillRect/>
            </a:stretch>
          </p:blipFill>
          <p:spPr bwMode="auto">
            <a:xfrm>
              <a:off x="4547435" y="3565263"/>
              <a:ext cx="4335462" cy="3468687"/>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sp>
        <p:nvSpPr>
          <p:cNvPr id="7" name="テキスト ボックス 6"/>
          <p:cNvSpPr txBox="1"/>
          <p:nvPr/>
        </p:nvSpPr>
        <p:spPr>
          <a:xfrm>
            <a:off x="2843808" y="134964"/>
            <a:ext cx="3456384" cy="369332"/>
          </a:xfrm>
          <a:prstGeom prst="rect">
            <a:avLst/>
          </a:prstGeom>
          <a:solidFill>
            <a:srgbClr val="0070C0"/>
          </a:solidFill>
        </p:spPr>
        <p:txBody>
          <a:bodyPr wrap="square" rtlCol="0">
            <a:spAutoFit/>
          </a:bodyPr>
          <a:lstStyle/>
          <a:p>
            <a:r>
              <a:rPr kumimoji="1" lang="en-US" altLang="ja-JP"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CF-GSCs-2S </a:t>
            </a:r>
            <a:r>
              <a:rPr lang="ja-JP" altLang="en-US"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ja-JP" altLang="en-US"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粉砕後）の試料</a:t>
            </a:r>
            <a:endParaRPr kumimoji="1" lang="ja-JP" altLang="en-US"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 name="テキスト ボックス 2"/>
          <p:cNvSpPr txBox="1"/>
          <p:nvPr/>
        </p:nvSpPr>
        <p:spPr>
          <a:xfrm>
            <a:off x="351148" y="562968"/>
            <a:ext cx="8488962" cy="1384995"/>
          </a:xfrm>
          <a:prstGeom prst="rect">
            <a:avLst/>
          </a:prstGeom>
          <a:noFill/>
        </p:spPr>
        <p:txBody>
          <a:bodyPr wrap="square" rtlCol="0">
            <a:spAutoFit/>
          </a:bodyPr>
          <a:lstStyle/>
          <a:p>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多くの</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GSCs</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が</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分離して</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単独</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に存在することはなく</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μ</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単位のブロックで存在。</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180975" indent="-180975"/>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・空気酸化（マッフル炉</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420℃</a:t>
            </a:r>
            <a:r>
              <a:rPr lang="ja-JP" altLang="en-US" sz="1400" dirty="0" err="1"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3~4</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時間）の条件をもっと緩やかな条件に変え、粉砕時間（</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30</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分）を長くする必要あり。</a:t>
            </a: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180975" indent="-180975"/>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・シェル径が平均</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35nm (15-75nm)</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で</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Wood-GSCs</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の平均</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60nm</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に比べて小さい。（空気酸化では非晶炭素との燃焼差が小さいため分離しにくい）</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endParaRPr kumimoji="1"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Tree>
    <p:extLst>
      <p:ext uri="{BB962C8B-B14F-4D97-AF65-F5344CB8AC3E}">
        <p14:creationId xmlns:p14="http://schemas.microsoft.com/office/powerpoint/2010/main" val="1831519496"/>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テキスト ボックス 1"/>
          <p:cNvSpPr txBox="1"/>
          <p:nvPr/>
        </p:nvSpPr>
        <p:spPr>
          <a:xfrm>
            <a:off x="2555776" y="134964"/>
            <a:ext cx="4032448" cy="369332"/>
          </a:xfrm>
          <a:prstGeom prst="rect">
            <a:avLst/>
          </a:prstGeom>
          <a:solidFill>
            <a:srgbClr val="0070C0"/>
          </a:solidFill>
        </p:spPr>
        <p:txBody>
          <a:bodyPr wrap="square" rtlCol="0">
            <a:spAutoFit/>
          </a:bodyPr>
          <a:lstStyle/>
          <a:p>
            <a:pPr algn="ctr"/>
            <a:r>
              <a:rPr kumimoji="1" lang="en-US" altLang="ja-JP"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CF-GSCs-</a:t>
            </a:r>
            <a:r>
              <a:rPr kumimoji="1" lang="ja-JP" altLang="en-US"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Ｌ</a:t>
            </a:r>
            <a:r>
              <a:rPr kumimoji="1" lang="en-US" altLang="ja-JP"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2S </a:t>
            </a:r>
            <a:r>
              <a:rPr lang="ja-JP" altLang="en-US"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ja-JP" altLang="en-US"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粉砕後）の試料</a:t>
            </a:r>
            <a:endParaRPr kumimoji="1" lang="ja-JP" altLang="en-US"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8" name="テキスト ボックス 7"/>
          <p:cNvSpPr txBox="1"/>
          <p:nvPr/>
        </p:nvSpPr>
        <p:spPr>
          <a:xfrm>
            <a:off x="743809" y="677703"/>
            <a:ext cx="7606961" cy="1169551"/>
          </a:xfrm>
          <a:prstGeom prst="rect">
            <a:avLst/>
          </a:prstGeom>
          <a:noFill/>
        </p:spPr>
        <p:txBody>
          <a:bodyPr wrap="square" rtlCol="0">
            <a:spAutoFit/>
          </a:bodyPr>
          <a:lstStyle/>
          <a:p>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CF-GSCs-2S</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同様に多くの</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GSCs</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が、</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μ</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単位のブロックで存在している。</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180975" indent="-180975"/>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CF-GSCs-2S </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に比べて矢印のような</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SiO</a:t>
            </a:r>
            <a:r>
              <a:rPr lang="en-US" altLang="ja-JP" sz="1400" baseline="-250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とみられるチャージした物質が多く観測された。</a:t>
            </a: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180975" indent="-180975"/>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CF-GSCs-2S</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と異なり、</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シェル径が平均</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100nm</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の太くて 長い</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GSCs</a:t>
            </a:r>
            <a:r>
              <a:rPr kumimoji="1" lang="ja-JP" altLang="en-US" sz="1400" dirty="0" err="1" smtClean="0">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平均</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25nm </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以下</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の小さい</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GSCs</a:t>
            </a:r>
            <a:r>
              <a:rPr lang="ja-JP" altLang="en-US" sz="1400" dirty="0" err="1"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その中間の平均</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55nm</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の</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GSCs</a:t>
            </a:r>
            <a:r>
              <a:rPr lang="ja-JP" altLang="en-US" sz="1400" dirty="0" err="1" smtClean="0">
                <a:latin typeface="Arial Unicode MS" panose="020B0604020202020204" pitchFamily="50" charset="-128"/>
                <a:ea typeface="Arial Unicode MS" panose="020B0604020202020204" pitchFamily="50" charset="-128"/>
                <a:cs typeface="Arial Unicode MS" panose="020B0604020202020204" pitchFamily="50" charset="-128"/>
              </a:rPr>
              <a:t>が混</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在し、木炭由来の</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Wood-GSCs</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と同じ現象が起きていた。</a:t>
            </a:r>
            <a:endParaRPr kumimoji="1"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nvGrpSpPr>
          <p:cNvPr id="5" name="グループ化 4"/>
          <p:cNvGrpSpPr/>
          <p:nvPr/>
        </p:nvGrpSpPr>
        <p:grpSpPr>
          <a:xfrm>
            <a:off x="1512837" y="1871475"/>
            <a:ext cx="6155507" cy="4921192"/>
            <a:chOff x="611560" y="1871475"/>
            <a:chExt cx="6155507" cy="4921192"/>
          </a:xfrm>
        </p:grpSpPr>
        <p:grpSp>
          <p:nvGrpSpPr>
            <p:cNvPr id="3" name="グループ化 2"/>
            <p:cNvGrpSpPr/>
            <p:nvPr/>
          </p:nvGrpSpPr>
          <p:grpSpPr>
            <a:xfrm>
              <a:off x="611560" y="1871475"/>
              <a:ext cx="6155507" cy="4921192"/>
              <a:chOff x="611560" y="1871475"/>
              <a:chExt cx="6155507" cy="4921192"/>
            </a:xfrm>
          </p:grpSpPr>
          <p:pic>
            <p:nvPicPr>
              <p:cNvPr id="1026" name="Picture 2"/>
              <p:cNvPicPr>
                <a:picLocks noChangeAspect="1" noChangeArrowheads="1"/>
              </p:cNvPicPr>
              <p:nvPr/>
            </p:nvPicPr>
            <p:blipFill>
              <a:blip r:embed="rId2" cstate="print">
                <a:extLst>
                  <a:ext uri="{BEBA8EAE-BF5A-486C-A8C5-ECC9F3942E4B}">
                    <a14:imgProps xmlns:a14="http://schemas.microsoft.com/office/drawing/2010/main">
                      <a14:imgLayer r:embed="rId3">
                        <a14:imgEffect>
                          <a14:brightnessContrast contrast="20000"/>
                        </a14:imgEffect>
                      </a14:imgLayer>
                    </a14:imgProps>
                  </a:ext>
                  <a:ext uri="{28A0092B-C50C-407E-A947-70E740481C1C}">
                    <a14:useLocalDpi xmlns:a14="http://schemas.microsoft.com/office/drawing/2010/main" val="0"/>
                  </a:ext>
                </a:extLst>
              </a:blip>
              <a:srcRect/>
              <a:stretch>
                <a:fillRect/>
              </a:stretch>
            </p:blipFill>
            <p:spPr bwMode="auto">
              <a:xfrm>
                <a:off x="611560" y="1871475"/>
                <a:ext cx="3034453" cy="24275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027" name="Picture 3"/>
              <p:cNvPicPr>
                <a:picLocks noChangeAspect="1" noChangeArrowheads="1"/>
              </p:cNvPicPr>
              <p:nvPr/>
            </p:nvPicPr>
            <p:blipFill>
              <a:blip r:embed="rId4" cstate="print">
                <a:extLst>
                  <a:ext uri="{BEBA8EAE-BF5A-486C-A8C5-ECC9F3942E4B}">
                    <a14:imgProps xmlns:a14="http://schemas.microsoft.com/office/drawing/2010/main">
                      <a14:imgLayer r:embed="rId5">
                        <a14:imgEffect>
                          <a14:brightnessContrast contrast="20000"/>
                        </a14:imgEffect>
                      </a14:imgLayer>
                    </a14:imgProps>
                  </a:ext>
                  <a:ext uri="{28A0092B-C50C-407E-A947-70E740481C1C}">
                    <a14:useLocalDpi xmlns:a14="http://schemas.microsoft.com/office/drawing/2010/main" val="0"/>
                  </a:ext>
                </a:extLst>
              </a:blip>
              <a:srcRect/>
              <a:stretch>
                <a:fillRect/>
              </a:stretch>
            </p:blipFill>
            <p:spPr bwMode="auto">
              <a:xfrm>
                <a:off x="611560" y="4365103"/>
                <a:ext cx="3034453" cy="24275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028" name="Picture 4"/>
              <p:cNvPicPr>
                <a:picLocks noChangeAspect="1" noChangeArrowheads="1"/>
              </p:cNvPicPr>
              <p:nvPr/>
            </p:nvPicPr>
            <p:blipFill>
              <a:blip r:embed="rId6" cstate="print">
                <a:extLst>
                  <a:ext uri="{28A0092B-C50C-407E-A947-70E740481C1C}">
                    <a14:useLocalDpi xmlns:a14="http://schemas.microsoft.com/office/drawing/2010/main" val="0"/>
                  </a:ext>
                </a:extLst>
              </a:blip>
              <a:srcRect/>
              <a:stretch>
                <a:fillRect/>
              </a:stretch>
            </p:blipFill>
            <p:spPr bwMode="auto">
              <a:xfrm>
                <a:off x="3716848" y="1890242"/>
                <a:ext cx="3034453" cy="24275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1029" name="Picture 5"/>
              <p:cNvPicPr>
                <a:picLocks noChangeAspect="1" noChangeArrowheads="1"/>
              </p:cNvPicPr>
              <p:nvPr/>
            </p:nvPicPr>
            <p:blipFill>
              <a:blip r:embed="rId7" cstate="print">
                <a:extLst>
                  <a:ext uri="{28A0092B-C50C-407E-A947-70E740481C1C}">
                    <a14:useLocalDpi xmlns:a14="http://schemas.microsoft.com/office/drawing/2010/main" val="0"/>
                  </a:ext>
                </a:extLst>
              </a:blip>
              <a:srcRect/>
              <a:stretch>
                <a:fillRect/>
              </a:stretch>
            </p:blipFill>
            <p:spPr bwMode="auto">
              <a:xfrm>
                <a:off x="3732614" y="4365104"/>
                <a:ext cx="3034453" cy="2427563"/>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sp>
          <p:nvSpPr>
            <p:cNvPr id="4" name="下矢印 3"/>
            <p:cNvSpPr/>
            <p:nvPr/>
          </p:nvSpPr>
          <p:spPr>
            <a:xfrm>
              <a:off x="2627784" y="5445224"/>
              <a:ext cx="288032" cy="360040"/>
            </a:xfrm>
            <a:prstGeom prst="downArrow">
              <a:avLst/>
            </a:prstGeom>
            <a:solidFill>
              <a:srgbClr val="FFFF00"/>
            </a:solidFill>
            <a:ln>
              <a:noFill/>
            </a:ln>
            <a:scene3d>
              <a:camera prst="orthographicFront">
                <a:rot lat="0" lon="0" rev="3000000"/>
              </a:camera>
              <a:lightRig rig="threePt" dir="t"/>
            </a:scene3d>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spTree>
    <p:extLst>
      <p:ext uri="{BB962C8B-B14F-4D97-AF65-F5344CB8AC3E}">
        <p14:creationId xmlns:p14="http://schemas.microsoft.com/office/powerpoint/2010/main" val="43619063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グループ化 1"/>
          <p:cNvGrpSpPr/>
          <p:nvPr/>
        </p:nvGrpSpPr>
        <p:grpSpPr>
          <a:xfrm>
            <a:off x="251520" y="694296"/>
            <a:ext cx="8633141" cy="2261787"/>
            <a:chOff x="251520" y="694296"/>
            <a:chExt cx="8633141" cy="2261787"/>
          </a:xfrm>
        </p:grpSpPr>
        <p:pic>
          <p:nvPicPr>
            <p:cNvPr id="2050" name="Picture 2"/>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251520" y="694296"/>
              <a:ext cx="2817706" cy="225416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2051" name="Picture 3"/>
            <p:cNvPicPr>
              <a:picLocks noChangeAspect="1" noChangeArrowheads="1"/>
            </p:cNvPicPr>
            <p:nvPr/>
          </p:nvPicPr>
          <p:blipFill>
            <a:blip r:embed="rId4" cstate="print">
              <a:extLst>
                <a:ext uri="{BEBA8EAE-BF5A-486C-A8C5-ECC9F3942E4B}">
                  <a14:imgProps xmlns:a14="http://schemas.microsoft.com/office/drawing/2010/main">
                    <a14:imgLayer r:embed="rId5">
                      <a14:imgEffect>
                        <a14:brightnessContrast contrast="20000"/>
                      </a14:imgEffect>
                    </a14:imgLayer>
                  </a14:imgProps>
                </a:ext>
                <a:ext uri="{28A0092B-C50C-407E-A947-70E740481C1C}">
                  <a14:useLocalDpi xmlns:a14="http://schemas.microsoft.com/office/drawing/2010/main" val="0"/>
                </a:ext>
              </a:extLst>
            </a:blip>
            <a:srcRect/>
            <a:stretch>
              <a:fillRect/>
            </a:stretch>
          </p:blipFill>
          <p:spPr bwMode="auto">
            <a:xfrm>
              <a:off x="6066955" y="700524"/>
              <a:ext cx="2817706" cy="225416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2052" name="Picture 4"/>
            <p:cNvPicPr>
              <a:picLocks noChangeAspect="1" noChangeArrowheads="1"/>
            </p:cNvPicPr>
            <p:nvPr/>
          </p:nvPicPr>
          <p:blipFill>
            <a:blip r:embed="rId6" cstate="print">
              <a:extLst>
                <a:ext uri="{BEBA8EAE-BF5A-486C-A8C5-ECC9F3942E4B}">
                  <a14:imgProps xmlns:a14="http://schemas.microsoft.com/office/drawing/2010/main">
                    <a14:imgLayer r:embed="rId7">
                      <a14:imgEffect>
                        <a14:brightnessContrast contrast="20000"/>
                      </a14:imgEffect>
                    </a14:imgLayer>
                  </a14:imgProps>
                </a:ext>
                <a:ext uri="{28A0092B-C50C-407E-A947-70E740481C1C}">
                  <a14:useLocalDpi xmlns:a14="http://schemas.microsoft.com/office/drawing/2010/main" val="0"/>
                </a:ext>
              </a:extLst>
            </a:blip>
            <a:srcRect/>
            <a:stretch>
              <a:fillRect/>
            </a:stretch>
          </p:blipFill>
          <p:spPr bwMode="auto">
            <a:xfrm>
              <a:off x="3163141" y="701917"/>
              <a:ext cx="2817706" cy="2254166"/>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grpSp>
      <p:grpSp>
        <p:nvGrpSpPr>
          <p:cNvPr id="6" name="グループ化 5"/>
          <p:cNvGrpSpPr/>
          <p:nvPr/>
        </p:nvGrpSpPr>
        <p:grpSpPr>
          <a:xfrm>
            <a:off x="141464" y="4114545"/>
            <a:ext cx="2594027" cy="2308324"/>
            <a:chOff x="8235194" y="-637292"/>
            <a:chExt cx="2594027" cy="2308324"/>
          </a:xfrm>
        </p:grpSpPr>
        <p:sp>
          <p:nvSpPr>
            <p:cNvPr id="7" name="テキスト ボックス 6"/>
            <p:cNvSpPr txBox="1"/>
            <p:nvPr/>
          </p:nvSpPr>
          <p:spPr>
            <a:xfrm>
              <a:off x="8235194" y="-637292"/>
              <a:ext cx="2520279" cy="2308324"/>
            </a:xfrm>
            <a:prstGeom prst="rect">
              <a:avLst/>
            </a:prstGeom>
            <a:noFill/>
            <a:ln>
              <a:solidFill>
                <a:srgbClr val="002060"/>
              </a:solidFill>
            </a:ln>
          </p:spPr>
          <p:txBody>
            <a:bodyPr wrap="square" rtlCol="0">
              <a:spAutoFit/>
            </a:bodyPr>
            <a:lstStyle/>
            <a:p>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燃焼温度（ＴＧ）</a:t>
              </a:r>
              <a:endPar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　　　　　　　</a:t>
              </a:r>
              <a:endPar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361950" indent="-361950"/>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1</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Ｓ：</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355-635</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en-US" altLang="ja-JP" sz="1400"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510</a:t>
              </a:r>
              <a:r>
                <a:rPr kumimoji="1" lang="ja-JP" altLang="en-US" sz="1400"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361950" indent="-361950"/>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　　　分布が広い</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Ｓ：</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394-542</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400"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520</a:t>
              </a:r>
              <a:r>
                <a:rPr lang="ja-JP" altLang="en-US" sz="1400"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　</a:t>
              </a: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L2S:  395-561</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en-US" altLang="ja-JP" sz="1400"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507</a:t>
              </a:r>
              <a:r>
                <a:rPr kumimoji="1" lang="ja-JP" altLang="en-US" sz="1400"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endParaRPr>
            </a:p>
            <a:p>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無触媒</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炭化：</a:t>
              </a: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341-424</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400"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388℃</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8" name="テキスト ボックス 7"/>
            <p:cNvSpPr txBox="1"/>
            <p:nvPr/>
          </p:nvSpPr>
          <p:spPr>
            <a:xfrm>
              <a:off x="9233912" y="-329515"/>
              <a:ext cx="1595309" cy="246221"/>
            </a:xfrm>
            <a:prstGeom prst="rect">
              <a:avLst/>
            </a:prstGeom>
            <a:noFill/>
          </p:spPr>
          <p:txBody>
            <a:bodyPr wrap="none" rtlCol="0">
              <a:spAutoFit/>
            </a:bodyPr>
            <a:lstStyle/>
            <a:p>
              <a:r>
                <a:rPr kumimoji="1" lang="ja-JP" altLang="en-US" sz="1000"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（重量が半減する温度）</a:t>
              </a:r>
              <a:endParaRPr kumimoji="1" lang="ja-JP" altLang="en-US" sz="1000"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12" name="テキスト ボックス 11"/>
          <p:cNvSpPr txBox="1"/>
          <p:nvPr/>
        </p:nvSpPr>
        <p:spPr>
          <a:xfrm>
            <a:off x="282584" y="134964"/>
            <a:ext cx="8568952" cy="369332"/>
          </a:xfrm>
          <a:prstGeom prst="rect">
            <a:avLst/>
          </a:prstGeom>
          <a:solidFill>
            <a:srgbClr val="0070C0"/>
          </a:solidFill>
        </p:spPr>
        <p:txBody>
          <a:bodyPr wrap="square" rtlCol="0">
            <a:spAutoFit/>
          </a:bodyPr>
          <a:lstStyle/>
          <a:p>
            <a:pPr algn="ctr"/>
            <a:r>
              <a:rPr kumimoji="1" lang="en-US" altLang="ja-JP"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CF-</a:t>
            </a:r>
            <a:r>
              <a:rPr kumimoji="1" lang="ja-JP" altLang="en-US"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無触媒</a:t>
            </a:r>
            <a:r>
              <a:rPr kumimoji="1" lang="en-US" altLang="ja-JP"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850℃</a:t>
            </a:r>
            <a:r>
              <a:rPr kumimoji="1" lang="ja-JP" altLang="en-US"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二段炭化後処理（酸洗浄、空気酸化、粉砕）試料の</a:t>
            </a:r>
            <a:r>
              <a:rPr kumimoji="1" lang="en-US" altLang="ja-JP"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SEM</a:t>
            </a:r>
            <a:r>
              <a:rPr kumimoji="1" lang="ja-JP" altLang="en-US"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画像</a:t>
            </a:r>
            <a:endParaRPr kumimoji="1" lang="ja-JP" altLang="en-US"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14" name="テキスト ボックス 13"/>
          <p:cNvSpPr txBox="1"/>
          <p:nvPr/>
        </p:nvSpPr>
        <p:spPr>
          <a:xfrm>
            <a:off x="251520" y="3019018"/>
            <a:ext cx="8434064" cy="1477328"/>
          </a:xfrm>
          <a:prstGeom prst="rect">
            <a:avLst/>
          </a:prstGeom>
          <a:noFill/>
        </p:spPr>
        <p:txBody>
          <a:bodyPr wrap="square" rtlCol="0">
            <a:spAutoFit/>
          </a:bodyPr>
          <a:lstStyle/>
          <a:p>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無触媒</a:t>
            </a: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CF850℃</a:t>
            </a:r>
            <a:r>
              <a:rPr kumimoji="1"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二段炭化を酸洗浄、マッフル炉酸化、粉砕処理したところ、</a:t>
            </a:r>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水に長期間分</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散し</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p>
          <a:p>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体積抵抗率は</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7.9</a:t>
            </a:r>
            <a:r>
              <a:rPr lang="el-GR"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Ω</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と導電性が高く、</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300</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800</a:t>
            </a:r>
            <a:r>
              <a:rPr lang="el-GR" altLang="ja-JP" sz="1200" dirty="0">
                <a:latin typeface="Arial Unicode MS" panose="020B0604020202020204" pitchFamily="50" charset="-128"/>
                <a:ea typeface="Arial Unicode MS" panose="020B0604020202020204" pitchFamily="50" charset="-128"/>
                <a:cs typeface="Arial Unicode MS" panose="020B0604020202020204" pitchFamily="50" charset="-128"/>
              </a:rPr>
              <a:t> Ω</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の</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℃炭化木炭粉砕炭と大きな差があった。</a:t>
            </a:r>
            <a:endPar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この試料</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を</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SEM</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観察したところ、</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CF-GSCs</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同様</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10</a:t>
            </a:r>
            <a:r>
              <a:rPr lang="el-GR" altLang="ja-JP" sz="1200" dirty="0" smtClean="0">
                <a:latin typeface="Arial"/>
                <a:ea typeface="Arial Unicode MS" panose="020B0604020202020204" pitchFamily="50" charset="-128"/>
                <a:cs typeface="Arial"/>
              </a:rPr>
              <a:t>μ</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m</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以下のブロックに粉砕され、さらに拡大すると</a:t>
            </a:r>
            <a:r>
              <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GSCs</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に近いサイズの微粒子が多数存在していることが分かった。ＸＲＤやＴＧ解析からこれらは非晶炭素であるが、その特異なサイズの微粒子の存在が非晶炭素にしては高い導電性能と水中での長時間高分散性能を維持していると考えられる。</a:t>
            </a:r>
            <a:endParaRPr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　　</a:t>
            </a:r>
            <a:endPar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p>
            <a:endParaRPr kumimoji="1" lang="ja-JP" altLang="en-US"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41" name="正方形/長方形 40"/>
          <p:cNvSpPr/>
          <p:nvPr/>
        </p:nvSpPr>
        <p:spPr>
          <a:xfrm>
            <a:off x="2890711" y="6451401"/>
            <a:ext cx="6517927" cy="307777"/>
          </a:xfrm>
          <a:prstGeom prst="rect">
            <a:avLst/>
          </a:prstGeom>
        </p:spPr>
        <p:txBody>
          <a:bodyPr wrap="square">
            <a:spAutoFit/>
          </a:bodyPr>
          <a:lstStyle/>
          <a:p>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無触媒</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850</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後処理炭のＸＲＤプロファイル</a:t>
            </a:r>
            <a:endParaRPr lang="ja-JP" altLang="en-US" sz="1050" dirty="0"/>
          </a:p>
        </p:txBody>
      </p:sp>
      <p:sp>
        <p:nvSpPr>
          <p:cNvPr id="47" name="正方形/長方形 46"/>
          <p:cNvSpPr/>
          <p:nvPr/>
        </p:nvSpPr>
        <p:spPr>
          <a:xfrm>
            <a:off x="7066434" y="6162547"/>
            <a:ext cx="1818228" cy="469359"/>
          </a:xfrm>
          <a:prstGeom prst="rect">
            <a:avLst/>
          </a:prstGeom>
        </p:spPr>
        <p:txBody>
          <a:bodyPr wrap="square">
            <a:spAutoFit/>
          </a:bodyPr>
          <a:lstStyle/>
          <a:p>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ＳＥＭ</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画像拡大</a:t>
            </a: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lang="ja-JP" altLang="en-US" sz="105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050" dirty="0">
                <a:latin typeface="Arial Unicode MS" panose="020B0604020202020204" pitchFamily="50" charset="-128"/>
                <a:ea typeface="Arial Unicode MS" panose="020B0604020202020204" pitchFamily="50" charset="-128"/>
                <a:cs typeface="Arial Unicode MS" panose="020B0604020202020204" pitchFamily="50" charset="-128"/>
              </a:rPr>
              <a:t>ナノサイズの微粒子）</a:t>
            </a:r>
          </a:p>
        </p:txBody>
      </p:sp>
      <p:grpSp>
        <p:nvGrpSpPr>
          <p:cNvPr id="50" name="グループ化 49"/>
          <p:cNvGrpSpPr/>
          <p:nvPr/>
        </p:nvGrpSpPr>
        <p:grpSpPr>
          <a:xfrm>
            <a:off x="2654206" y="4005064"/>
            <a:ext cx="6424904" cy="2601970"/>
            <a:chOff x="2654206" y="4005064"/>
            <a:chExt cx="6424904" cy="2601970"/>
          </a:xfrm>
        </p:grpSpPr>
        <p:grpSp>
          <p:nvGrpSpPr>
            <p:cNvPr id="45" name="グループ化 44"/>
            <p:cNvGrpSpPr/>
            <p:nvPr/>
          </p:nvGrpSpPr>
          <p:grpSpPr>
            <a:xfrm>
              <a:off x="2654206" y="4005064"/>
              <a:ext cx="6424904" cy="2601970"/>
              <a:chOff x="2680833" y="4293096"/>
              <a:chExt cx="6424904" cy="2601970"/>
            </a:xfrm>
          </p:grpSpPr>
          <p:grpSp>
            <p:nvGrpSpPr>
              <p:cNvPr id="9" name="グループ化 8"/>
              <p:cNvGrpSpPr/>
              <p:nvPr/>
            </p:nvGrpSpPr>
            <p:grpSpPr>
              <a:xfrm>
                <a:off x="2680833" y="4293096"/>
                <a:ext cx="4051407" cy="2601970"/>
                <a:chOff x="3744154" y="4226264"/>
                <a:chExt cx="4051407" cy="2601970"/>
              </a:xfrm>
            </p:grpSpPr>
            <p:sp>
              <p:nvSpPr>
                <p:cNvPr id="29" name="テキスト ボックス 28"/>
                <p:cNvSpPr txBox="1"/>
                <p:nvPr/>
              </p:nvSpPr>
              <p:spPr>
                <a:xfrm>
                  <a:off x="5746126" y="6582013"/>
                  <a:ext cx="557221" cy="246221"/>
                </a:xfrm>
                <a:prstGeom prst="rect">
                  <a:avLst/>
                </a:prstGeom>
                <a:noFill/>
              </p:spPr>
              <p:txBody>
                <a:bodyPr wrap="square" rtlCol="0">
                  <a:spAutoFit/>
                </a:bodyPr>
                <a:lstStyle/>
                <a:p>
                  <a:pPr algn="ctr"/>
                  <a:r>
                    <a:rPr kumimoji="1" lang="en-US" altLang="ja-JP" sz="1000" dirty="0" smtClean="0"/>
                    <a:t>2</a:t>
                  </a:r>
                  <a:r>
                    <a:rPr kumimoji="1" lang="el-GR" altLang="ja-JP" sz="1000" i="1" dirty="0" smtClean="0"/>
                    <a:t>θ</a:t>
                  </a:r>
                  <a:r>
                    <a:rPr kumimoji="1" lang="ja-JP" altLang="en-US" sz="1000" dirty="0" smtClean="0"/>
                    <a:t>（</a:t>
                  </a:r>
                  <a:r>
                    <a:rPr kumimoji="1" lang="ja-JP" altLang="en-US" sz="1000" dirty="0" smtClean="0">
                      <a:latin typeface="Century"/>
                    </a:rPr>
                    <a:t>˚）</a:t>
                  </a:r>
                  <a:endParaRPr kumimoji="1" lang="ja-JP" altLang="en-US" sz="1000" dirty="0"/>
                </a:p>
              </p:txBody>
            </p:sp>
            <p:grpSp>
              <p:nvGrpSpPr>
                <p:cNvPr id="3" name="グループ化 2"/>
                <p:cNvGrpSpPr/>
                <p:nvPr/>
              </p:nvGrpSpPr>
              <p:grpSpPr>
                <a:xfrm>
                  <a:off x="3744154" y="4226264"/>
                  <a:ext cx="4051407" cy="2497018"/>
                  <a:chOff x="3744154" y="4226264"/>
                  <a:chExt cx="4051407" cy="2497018"/>
                </a:xfrm>
              </p:grpSpPr>
              <p:pic>
                <p:nvPicPr>
                  <p:cNvPr id="1026" name="Picture 2" descr="C:\Users\kyoko\Desktop\図1.png"/>
                  <p:cNvPicPr>
                    <a:picLocks noChangeAspect="1" noChangeArrowheads="1"/>
                  </p:cNvPicPr>
                  <p:nvPr/>
                </p:nvPicPr>
                <p:blipFill>
                  <a:blip r:embed="rId8" cstate="print">
                    <a:extLst>
                      <a:ext uri="{28A0092B-C50C-407E-A947-70E740481C1C}">
                        <a14:useLocalDpi xmlns:a14="http://schemas.microsoft.com/office/drawing/2010/main" val="0"/>
                      </a:ext>
                    </a:extLst>
                  </a:blip>
                  <a:srcRect/>
                  <a:stretch>
                    <a:fillRect/>
                  </a:stretch>
                </p:blipFill>
                <p:spPr bwMode="auto">
                  <a:xfrm>
                    <a:off x="4218982" y="4307601"/>
                    <a:ext cx="3576579" cy="2196000"/>
                  </a:xfrm>
                  <a:prstGeom prst="rect">
                    <a:avLst/>
                  </a:prstGeom>
                  <a:noFill/>
                  <a:extLst>
                    <a:ext uri="{909E8E84-426E-40DD-AFC4-6F175D3DCCD1}">
                      <a14:hiddenFill xmlns:a14="http://schemas.microsoft.com/office/drawing/2010/main">
                        <a:solidFill>
                          <a:srgbClr val="FFFFFF"/>
                        </a:solidFill>
                      </a14:hiddenFill>
                    </a:ext>
                  </a:extLst>
                </p:spPr>
              </p:pic>
              <p:grpSp>
                <p:nvGrpSpPr>
                  <p:cNvPr id="16" name="グループ化 15"/>
                  <p:cNvGrpSpPr/>
                  <p:nvPr/>
                </p:nvGrpSpPr>
                <p:grpSpPr>
                  <a:xfrm>
                    <a:off x="4086787" y="6461183"/>
                    <a:ext cx="3404820" cy="262099"/>
                    <a:chOff x="4086787" y="6404033"/>
                    <a:chExt cx="3404820" cy="262099"/>
                  </a:xfrm>
                </p:grpSpPr>
                <p:sp>
                  <p:nvSpPr>
                    <p:cNvPr id="13" name="テキスト ボックス 12"/>
                    <p:cNvSpPr txBox="1"/>
                    <p:nvPr/>
                  </p:nvSpPr>
                  <p:spPr>
                    <a:xfrm>
                      <a:off x="4086787" y="6409957"/>
                      <a:ext cx="557221"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10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2" name="テキスト ボックス 21"/>
                    <p:cNvSpPr txBox="1"/>
                    <p:nvPr/>
                  </p:nvSpPr>
                  <p:spPr>
                    <a:xfrm>
                      <a:off x="5016018" y="6419911"/>
                      <a:ext cx="557221"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30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3" name="テキスト ボックス 22"/>
                    <p:cNvSpPr txBox="1"/>
                    <p:nvPr/>
                  </p:nvSpPr>
                  <p:spPr>
                    <a:xfrm>
                      <a:off x="5981310" y="6411348"/>
                      <a:ext cx="557221"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50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4" name="テキスト ボックス 23"/>
                    <p:cNvSpPr txBox="1"/>
                    <p:nvPr/>
                  </p:nvSpPr>
                  <p:spPr>
                    <a:xfrm>
                      <a:off x="6460363" y="6412596"/>
                      <a:ext cx="557221"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60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5" name="テキスト ボックス 24"/>
                    <p:cNvSpPr txBox="1"/>
                    <p:nvPr/>
                  </p:nvSpPr>
                  <p:spPr>
                    <a:xfrm>
                      <a:off x="6934386" y="6409957"/>
                      <a:ext cx="557221"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70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6" name="テキスト ボックス 25"/>
                    <p:cNvSpPr txBox="1"/>
                    <p:nvPr/>
                  </p:nvSpPr>
                  <p:spPr>
                    <a:xfrm>
                      <a:off x="4535425" y="6404033"/>
                      <a:ext cx="557221" cy="246221"/>
                    </a:xfrm>
                    <a:prstGeom prst="rect">
                      <a:avLst/>
                    </a:prstGeom>
                    <a:noFill/>
                  </p:spPr>
                  <p:txBody>
                    <a:bodyPr wrap="square" rtlCol="0">
                      <a:spAutoFit/>
                    </a:bodyPr>
                    <a:lstStyle/>
                    <a:p>
                      <a:pPr algn="ctr"/>
                      <a:r>
                        <a:rPr kumimoji="1" lang="en-US" altLang="ja-JP" sz="1000" smtClean="0">
                          <a:latin typeface="Arial Unicode MS" panose="020B0604020202020204" pitchFamily="50" charset="-128"/>
                          <a:ea typeface="Arial Unicode MS" panose="020B0604020202020204" pitchFamily="50" charset="-128"/>
                          <a:cs typeface="Arial Unicode MS" panose="020B0604020202020204" pitchFamily="50" charset="-128"/>
                        </a:rPr>
                        <a:t>20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7" name="テキスト ボックス 26"/>
                    <p:cNvSpPr txBox="1"/>
                    <p:nvPr/>
                  </p:nvSpPr>
                  <p:spPr>
                    <a:xfrm>
                      <a:off x="5499320" y="6419911"/>
                      <a:ext cx="557221" cy="246221"/>
                    </a:xfrm>
                    <a:prstGeom prst="rect">
                      <a:avLst/>
                    </a:prstGeom>
                    <a:noFill/>
                  </p:spPr>
                  <p:txBody>
                    <a:bodyPr wrap="square" rtlCol="0">
                      <a:spAutoFit/>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40</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17" name="正方形/長方形 16"/>
                  <p:cNvSpPr/>
                  <p:nvPr/>
                </p:nvSpPr>
                <p:spPr>
                  <a:xfrm>
                    <a:off x="4124797" y="4226264"/>
                    <a:ext cx="94185" cy="2282474"/>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cxnSp>
                <p:nvCxnSpPr>
                  <p:cNvPr id="4" name="直線コネクタ 3"/>
                  <p:cNvCxnSpPr/>
                  <p:nvPr/>
                </p:nvCxnSpPr>
                <p:spPr>
                  <a:xfrm>
                    <a:off x="4910774" y="4512096"/>
                    <a:ext cx="0" cy="1655397"/>
                  </a:xfrm>
                  <a:prstGeom prst="line">
                    <a:avLst/>
                  </a:prstGeom>
                </p:spPr>
                <p:style>
                  <a:lnRef idx="1">
                    <a:schemeClr val="accent1"/>
                  </a:lnRef>
                  <a:fillRef idx="0">
                    <a:schemeClr val="accent1"/>
                  </a:fillRef>
                  <a:effectRef idx="0">
                    <a:schemeClr val="accent1"/>
                  </a:effectRef>
                  <a:fontRef idx="minor">
                    <a:schemeClr val="tx1"/>
                  </a:fontRef>
                </p:style>
              </p:cxnSp>
              <p:cxnSp>
                <p:nvCxnSpPr>
                  <p:cNvPr id="18" name="直線コネクタ 17"/>
                  <p:cNvCxnSpPr/>
                  <p:nvPr/>
                </p:nvCxnSpPr>
                <p:spPr>
                  <a:xfrm>
                    <a:off x="4990651" y="4505001"/>
                    <a:ext cx="0" cy="1655397"/>
                  </a:xfrm>
                  <a:prstGeom prst="line">
                    <a:avLst/>
                  </a:prstGeom>
                </p:spPr>
                <p:style>
                  <a:lnRef idx="1">
                    <a:schemeClr val="accent1"/>
                  </a:lnRef>
                  <a:fillRef idx="0">
                    <a:schemeClr val="accent1"/>
                  </a:fillRef>
                  <a:effectRef idx="0">
                    <a:schemeClr val="accent1"/>
                  </a:effectRef>
                  <a:fontRef idx="minor">
                    <a:schemeClr val="tx1"/>
                  </a:fontRef>
                </p:style>
              </p:cxnSp>
              <p:sp>
                <p:nvSpPr>
                  <p:cNvPr id="5" name="テキスト ボックス 4"/>
                  <p:cNvSpPr txBox="1"/>
                  <p:nvPr/>
                </p:nvSpPr>
                <p:spPr>
                  <a:xfrm>
                    <a:off x="4419774" y="4505001"/>
                    <a:ext cx="554798" cy="253916"/>
                  </a:xfrm>
                  <a:prstGeom prst="rect">
                    <a:avLst/>
                  </a:prstGeom>
                  <a:noFill/>
                </p:spPr>
                <p:txBody>
                  <a:bodyPr wrap="square" rtlCol="0">
                    <a:spAutoFit/>
                  </a:bodyPr>
                  <a:lstStyle/>
                  <a:p>
                    <a:pPr algn="r"/>
                    <a:r>
                      <a:rPr kumimoji="1" lang="en-US" altLang="ja-JP" sz="1050" dirty="0" smtClean="0"/>
                      <a:t>21.9</a:t>
                    </a:r>
                    <a:r>
                      <a:rPr kumimoji="1" lang="en-US" altLang="ja-JP" sz="1050" dirty="0" smtClean="0">
                        <a:latin typeface="Century"/>
                      </a:rPr>
                      <a:t>˚</a:t>
                    </a:r>
                    <a:endParaRPr kumimoji="1" lang="ja-JP" altLang="en-US" sz="1050" dirty="0"/>
                  </a:p>
                </p:txBody>
              </p:sp>
              <p:sp>
                <p:nvSpPr>
                  <p:cNvPr id="20" name="テキスト ボックス 19"/>
                  <p:cNvSpPr txBox="1"/>
                  <p:nvPr/>
                </p:nvSpPr>
                <p:spPr>
                  <a:xfrm>
                    <a:off x="4912717" y="4403485"/>
                    <a:ext cx="554798" cy="253916"/>
                  </a:xfrm>
                  <a:prstGeom prst="rect">
                    <a:avLst/>
                  </a:prstGeom>
                  <a:noFill/>
                </p:spPr>
                <p:txBody>
                  <a:bodyPr wrap="square" rtlCol="0">
                    <a:spAutoFit/>
                  </a:bodyPr>
                  <a:lstStyle/>
                  <a:p>
                    <a:r>
                      <a:rPr kumimoji="1" lang="en-US" altLang="ja-JP" sz="1050" dirty="0" smtClean="0"/>
                      <a:t>24.1</a:t>
                    </a:r>
                    <a:r>
                      <a:rPr kumimoji="1" lang="en-US" altLang="ja-JP" sz="1050" dirty="0" smtClean="0">
                        <a:latin typeface="Century"/>
                      </a:rPr>
                      <a:t>˚</a:t>
                    </a:r>
                    <a:endParaRPr kumimoji="1" lang="ja-JP" altLang="en-US" sz="1050" dirty="0"/>
                  </a:p>
                </p:txBody>
              </p:sp>
              <p:sp>
                <p:nvSpPr>
                  <p:cNvPr id="30" name="テキスト ボックス 29"/>
                  <p:cNvSpPr txBox="1"/>
                  <p:nvPr/>
                </p:nvSpPr>
                <p:spPr>
                  <a:xfrm>
                    <a:off x="5204988" y="4426892"/>
                    <a:ext cx="802283" cy="246221"/>
                  </a:xfrm>
                  <a:prstGeom prst="rect">
                    <a:avLst/>
                  </a:prstGeom>
                  <a:noFill/>
                </p:spPr>
                <p:txBody>
                  <a:bodyPr wrap="square" rtlCol="0">
                    <a:spAutoFit/>
                  </a:bodyPr>
                  <a:lstStyle/>
                  <a:p>
                    <a:pPr algn="ctr"/>
                    <a:r>
                      <a:rPr kumimoji="1" lang="ja-JP" altLang="en-US" sz="1000" dirty="0" smtClean="0"/>
                      <a:t>非晶</a:t>
                    </a: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炭素</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5" name="テキスト ボックス 34"/>
                  <p:cNvSpPr txBox="1"/>
                  <p:nvPr/>
                </p:nvSpPr>
                <p:spPr>
                  <a:xfrm>
                    <a:off x="4195825" y="4655325"/>
                    <a:ext cx="802283" cy="338554"/>
                  </a:xfrm>
                  <a:prstGeom prst="rect">
                    <a:avLst/>
                  </a:prstGeom>
                  <a:noFill/>
                </p:spPr>
                <p:txBody>
                  <a:bodyPr wrap="square" rtlCol="0">
                    <a:spAutoFit/>
                  </a:bodyPr>
                  <a:lstStyle/>
                  <a:p>
                    <a:r>
                      <a:rPr kumimoji="1" lang="ja-JP" altLang="en-US" sz="800" dirty="0" smtClean="0">
                        <a:latin typeface="Arial Unicode MS" panose="020B0604020202020204" pitchFamily="50" charset="-128"/>
                        <a:ea typeface="Arial Unicode MS" panose="020B0604020202020204" pitchFamily="50" charset="-128"/>
                        <a:cs typeface="Arial Unicode MS" panose="020B0604020202020204" pitchFamily="50" charset="-128"/>
                      </a:rPr>
                      <a:t>クリストバライト</a:t>
                    </a:r>
                    <a:endParaRPr kumimoji="1" lang="ja-JP" altLang="en-US" sz="8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nvGrpSpPr>
                  <p:cNvPr id="32" name="グループ化 31"/>
                  <p:cNvGrpSpPr/>
                  <p:nvPr/>
                </p:nvGrpSpPr>
                <p:grpSpPr>
                  <a:xfrm>
                    <a:off x="3787321" y="4237340"/>
                    <a:ext cx="522569" cy="2361851"/>
                    <a:chOff x="3787321" y="4163143"/>
                    <a:chExt cx="522569" cy="2361851"/>
                  </a:xfrm>
                </p:grpSpPr>
                <p:sp>
                  <p:nvSpPr>
                    <p:cNvPr id="31" name="テキスト ボックス 30"/>
                    <p:cNvSpPr txBox="1"/>
                    <p:nvPr/>
                  </p:nvSpPr>
                  <p:spPr>
                    <a:xfrm>
                      <a:off x="3795684" y="4163143"/>
                      <a:ext cx="511078" cy="215444"/>
                    </a:xfrm>
                    <a:prstGeom prst="rect">
                      <a:avLst/>
                    </a:prstGeom>
                    <a:noFill/>
                  </p:spPr>
                  <p:txBody>
                    <a:bodyPr wrap="square" rtlCol="0">
                      <a:spAutoFit/>
                    </a:bodyPr>
                    <a:lstStyle/>
                    <a:p>
                      <a:pPr algn="r"/>
                      <a:r>
                        <a:rPr kumimoji="1" lang="en-US" altLang="ja-JP" sz="800" dirty="0" smtClean="0">
                          <a:latin typeface="Arial Unicode MS" panose="020B0604020202020204" pitchFamily="50" charset="-128"/>
                          <a:ea typeface="Arial Unicode MS" panose="020B0604020202020204" pitchFamily="50" charset="-128"/>
                          <a:cs typeface="Arial Unicode MS" panose="020B0604020202020204" pitchFamily="50" charset="-128"/>
                        </a:rPr>
                        <a:t>60000</a:t>
                      </a:r>
                      <a:endParaRPr kumimoji="1" lang="ja-JP" altLang="en-US" sz="8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7" name="テキスト ボックス 36"/>
                    <p:cNvSpPr txBox="1"/>
                    <p:nvPr/>
                  </p:nvSpPr>
                  <p:spPr>
                    <a:xfrm>
                      <a:off x="3798812" y="4888210"/>
                      <a:ext cx="511078" cy="215444"/>
                    </a:xfrm>
                    <a:prstGeom prst="rect">
                      <a:avLst/>
                    </a:prstGeom>
                    <a:noFill/>
                  </p:spPr>
                  <p:txBody>
                    <a:bodyPr wrap="square" rtlCol="0">
                      <a:spAutoFit/>
                    </a:bodyPr>
                    <a:lstStyle/>
                    <a:p>
                      <a:pPr algn="r"/>
                      <a:r>
                        <a:rPr kumimoji="1" lang="en-US" altLang="ja-JP" sz="800" dirty="0" smtClean="0">
                          <a:latin typeface="Arial Unicode MS" panose="020B0604020202020204" pitchFamily="50" charset="-128"/>
                          <a:ea typeface="Arial Unicode MS" panose="020B0604020202020204" pitchFamily="50" charset="-128"/>
                          <a:cs typeface="Arial Unicode MS" panose="020B0604020202020204" pitchFamily="50" charset="-128"/>
                        </a:rPr>
                        <a:t>40000</a:t>
                      </a:r>
                      <a:endParaRPr kumimoji="1" lang="ja-JP" altLang="en-US" sz="8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8" name="テキスト ボックス 37"/>
                    <p:cNvSpPr txBox="1"/>
                    <p:nvPr/>
                  </p:nvSpPr>
                  <p:spPr>
                    <a:xfrm>
                      <a:off x="3787321" y="5620258"/>
                      <a:ext cx="511078" cy="215444"/>
                    </a:xfrm>
                    <a:prstGeom prst="rect">
                      <a:avLst/>
                    </a:prstGeom>
                    <a:noFill/>
                  </p:spPr>
                  <p:txBody>
                    <a:bodyPr wrap="square" rtlCol="0">
                      <a:spAutoFit/>
                    </a:bodyPr>
                    <a:lstStyle/>
                    <a:p>
                      <a:pPr algn="r"/>
                      <a:r>
                        <a:rPr kumimoji="1" lang="en-US" altLang="ja-JP" sz="800" dirty="0" smtClean="0">
                          <a:latin typeface="Arial Unicode MS" panose="020B0604020202020204" pitchFamily="50" charset="-128"/>
                          <a:ea typeface="Arial Unicode MS" panose="020B0604020202020204" pitchFamily="50" charset="-128"/>
                          <a:cs typeface="Arial Unicode MS" panose="020B0604020202020204" pitchFamily="50" charset="-128"/>
                        </a:rPr>
                        <a:t>20000</a:t>
                      </a:r>
                      <a:endParaRPr kumimoji="1" lang="ja-JP" altLang="en-US" sz="8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39" name="テキスト ボックス 38"/>
                    <p:cNvSpPr txBox="1"/>
                    <p:nvPr/>
                  </p:nvSpPr>
                  <p:spPr>
                    <a:xfrm>
                      <a:off x="3796032" y="6309550"/>
                      <a:ext cx="511078" cy="215444"/>
                    </a:xfrm>
                    <a:prstGeom prst="rect">
                      <a:avLst/>
                    </a:prstGeom>
                    <a:noFill/>
                  </p:spPr>
                  <p:txBody>
                    <a:bodyPr wrap="square" rtlCol="0">
                      <a:spAutoFit/>
                    </a:bodyPr>
                    <a:lstStyle/>
                    <a:p>
                      <a:pPr algn="r"/>
                      <a:r>
                        <a:rPr kumimoji="1" lang="en-US" altLang="ja-JP" sz="800" dirty="0" smtClean="0">
                          <a:latin typeface="Arial Unicode MS" panose="020B0604020202020204" pitchFamily="50" charset="-128"/>
                          <a:ea typeface="Arial Unicode MS" panose="020B0604020202020204" pitchFamily="50" charset="-128"/>
                          <a:cs typeface="Arial Unicode MS" panose="020B0604020202020204" pitchFamily="50" charset="-128"/>
                        </a:rPr>
                        <a:t>0</a:t>
                      </a:r>
                      <a:endParaRPr kumimoji="1" lang="ja-JP" altLang="en-US" sz="8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
                <p:nvSpPr>
                  <p:cNvPr id="36" name="テキスト ボックス 35"/>
                  <p:cNvSpPr txBox="1"/>
                  <p:nvPr/>
                </p:nvSpPr>
                <p:spPr>
                  <a:xfrm rot="16200000">
                    <a:off x="3105869" y="5195590"/>
                    <a:ext cx="1538179" cy="261610"/>
                  </a:xfrm>
                  <a:prstGeom prst="rect">
                    <a:avLst/>
                  </a:prstGeom>
                  <a:noFill/>
                </p:spPr>
                <p:txBody>
                  <a:bodyPr wrap="square" rtlCol="0">
                    <a:spAutoFit/>
                  </a:bodyPr>
                  <a:lstStyle/>
                  <a:p>
                    <a:pPr algn="ctr"/>
                    <a:r>
                      <a:rPr kumimoji="1" lang="en-US" altLang="ja-JP" sz="1100" dirty="0" smtClean="0"/>
                      <a:t>Intensity</a:t>
                    </a:r>
                    <a:endParaRPr kumimoji="1" lang="ja-JP" altLang="en-US" sz="1100" dirty="0"/>
                  </a:p>
                </p:txBody>
              </p:sp>
            </p:grpSp>
          </p:grpSp>
          <p:grpSp>
            <p:nvGrpSpPr>
              <p:cNvPr id="28" name="グループ化 27"/>
              <p:cNvGrpSpPr>
                <a:grpSpLocks noChangeAspect="1"/>
              </p:cNvGrpSpPr>
              <p:nvPr/>
            </p:nvGrpSpPr>
            <p:grpSpPr>
              <a:xfrm>
                <a:off x="6767418" y="4402577"/>
                <a:ext cx="2338319" cy="1927031"/>
                <a:chOff x="7475808" y="5177851"/>
                <a:chExt cx="1113486" cy="917634"/>
              </a:xfrm>
            </p:grpSpPr>
            <p:pic>
              <p:nvPicPr>
                <p:cNvPr id="44" name="Picture 3"/>
                <p:cNvPicPr>
                  <a:picLocks noChangeAspect="1" noChangeArrowheads="1"/>
                </p:cNvPicPr>
                <p:nvPr/>
              </p:nvPicPr>
              <p:blipFill rotWithShape="1">
                <a:blip r:embed="rId4" cstate="print">
                  <a:extLst>
                    <a:ext uri="{BEBA8EAE-BF5A-486C-A8C5-ECC9F3942E4B}">
                      <a14:imgProps xmlns:a14="http://schemas.microsoft.com/office/drawing/2010/main">
                        <a14:imgLayer r:embed="rId5">
                          <a14:imgEffect>
                            <a14:brightnessContrast contrast="20000"/>
                          </a14:imgEffect>
                        </a14:imgLayer>
                      </a14:imgProps>
                    </a:ext>
                    <a:ext uri="{28A0092B-C50C-407E-A947-70E740481C1C}">
                      <a14:useLocalDpi xmlns:a14="http://schemas.microsoft.com/office/drawing/2010/main" val="0"/>
                    </a:ext>
                  </a:extLst>
                </a:blip>
                <a:srcRect l="49186" t="42688" r="11296" b="16603"/>
                <a:stretch/>
              </p:blipFill>
              <p:spPr bwMode="auto">
                <a:xfrm>
                  <a:off x="7475808" y="5177851"/>
                  <a:ext cx="1113486" cy="917634"/>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cxnSp>
              <p:nvCxnSpPr>
                <p:cNvPr id="11" name="直線コネクタ 10"/>
                <p:cNvCxnSpPr/>
                <p:nvPr/>
              </p:nvCxnSpPr>
              <p:spPr>
                <a:xfrm>
                  <a:off x="8297538" y="6021900"/>
                  <a:ext cx="234000" cy="0"/>
                </a:xfrm>
                <a:prstGeom prst="line">
                  <a:avLst/>
                </a:prstGeom>
                <a:ln w="28575">
                  <a:solidFill>
                    <a:srgbClr val="000000"/>
                  </a:solidFill>
                </a:ln>
              </p:spPr>
              <p:style>
                <a:lnRef idx="1">
                  <a:schemeClr val="accent1"/>
                </a:lnRef>
                <a:fillRef idx="0">
                  <a:schemeClr val="accent1"/>
                </a:fillRef>
                <a:effectRef idx="0">
                  <a:schemeClr val="accent1"/>
                </a:effectRef>
                <a:fontRef idx="minor">
                  <a:schemeClr val="tx1"/>
                </a:fontRef>
              </p:style>
            </p:cxnSp>
          </p:grpSp>
        </p:grpSp>
        <p:sp>
          <p:nvSpPr>
            <p:cNvPr id="48" name="テキスト ボックス 47"/>
            <p:cNvSpPr txBox="1"/>
            <p:nvPr/>
          </p:nvSpPr>
          <p:spPr>
            <a:xfrm>
              <a:off x="8466423" y="5652124"/>
              <a:ext cx="491400" cy="276999"/>
            </a:xfrm>
            <a:prstGeom prst="rect">
              <a:avLst/>
            </a:prstGeom>
            <a:noFill/>
          </p:spPr>
          <p:txBody>
            <a:bodyPr wrap="square" rtlCol="0">
              <a:spAutoFit/>
            </a:bodyPr>
            <a:lstStyle/>
            <a:p>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1</a:t>
              </a:r>
              <a:r>
                <a:rPr kumimoji="1" lang="el-GR" altLang="ja-JP" sz="1200" dirty="0" smtClean="0">
                  <a:latin typeface="Arial"/>
                  <a:ea typeface="Arial Unicode MS" panose="020B0604020202020204" pitchFamily="50" charset="-128"/>
                  <a:cs typeface="Arial"/>
                </a:rPr>
                <a:t>μ</a:t>
              </a: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m</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spTree>
    <p:extLst>
      <p:ext uri="{BB962C8B-B14F-4D97-AF65-F5344CB8AC3E}">
        <p14:creationId xmlns:p14="http://schemas.microsoft.com/office/powerpoint/2010/main" val="3574322947"/>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8" name="テキスト ボックス 107"/>
          <p:cNvSpPr txBox="1"/>
          <p:nvPr/>
        </p:nvSpPr>
        <p:spPr>
          <a:xfrm>
            <a:off x="370383" y="44624"/>
            <a:ext cx="4993705" cy="461665"/>
          </a:xfrm>
          <a:prstGeom prst="rect">
            <a:avLst/>
          </a:prstGeom>
          <a:solidFill>
            <a:schemeClr val="tx1"/>
          </a:solidFill>
        </p:spPr>
        <p:txBody>
          <a:bodyPr wrap="square" rtlCol="0">
            <a:spAutoFit/>
          </a:bodyPr>
          <a:lstStyle/>
          <a:p>
            <a:r>
              <a:rPr kumimoji="1" lang="en-US" altLang="ja-JP" sz="2400"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7.</a:t>
            </a:r>
            <a:r>
              <a:rPr kumimoji="1" lang="ja-JP" altLang="en-US" sz="2400"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　まとめ：</a:t>
            </a:r>
            <a:r>
              <a:rPr kumimoji="1" lang="ja-JP" altLang="en-US"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ＣＦから</a:t>
            </a:r>
            <a:r>
              <a:rPr kumimoji="1" lang="en-US" altLang="ja-JP"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GSCs</a:t>
            </a:r>
            <a:r>
              <a:rPr kumimoji="1" lang="ja-JP" altLang="en-US"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は生成する</a:t>
            </a:r>
            <a:endParaRPr kumimoji="1" lang="ja-JP" altLang="en-US"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graphicFrame>
        <p:nvGraphicFramePr>
          <p:cNvPr id="109" name="表 108"/>
          <p:cNvGraphicFramePr>
            <a:graphicFrameLocks noGrp="1"/>
          </p:cNvGraphicFramePr>
          <p:nvPr>
            <p:extLst>
              <p:ext uri="{D42A27DB-BD31-4B8C-83A1-F6EECF244321}">
                <p14:modId xmlns:p14="http://schemas.microsoft.com/office/powerpoint/2010/main" val="1492381473"/>
              </p:ext>
            </p:extLst>
          </p:nvPr>
        </p:nvGraphicFramePr>
        <p:xfrm>
          <a:off x="624645" y="4653136"/>
          <a:ext cx="7646421" cy="2124240"/>
        </p:xfrm>
        <a:graphic>
          <a:graphicData uri="http://schemas.openxmlformats.org/drawingml/2006/table">
            <a:tbl>
              <a:tblPr firstRow="1" bandRow="1">
                <a:tableStyleId>{5940675A-B579-460E-94D1-54222C63F5DA}</a:tableStyleId>
              </a:tblPr>
              <a:tblGrid>
                <a:gridCol w="1940383"/>
                <a:gridCol w="665478"/>
                <a:gridCol w="720080"/>
                <a:gridCol w="648072"/>
                <a:gridCol w="720080"/>
                <a:gridCol w="1152128"/>
                <a:gridCol w="965322"/>
                <a:gridCol w="834878"/>
              </a:tblGrid>
              <a:tr h="0">
                <a:tc>
                  <a:txBody>
                    <a:bodyPr/>
                    <a:lstStyle/>
                    <a:p>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c>
                  <a:txBody>
                    <a:bodyPr/>
                    <a:lstStyle/>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SBET</a:t>
                      </a:r>
                    </a:p>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(m</a:t>
                      </a:r>
                      <a:r>
                        <a:rPr kumimoji="1" lang="en-US" altLang="ja-JP" sz="1000" baseline="300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/g)</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c>
                  <a:txBody>
                    <a:bodyPr/>
                    <a:lstStyle/>
                    <a:p>
                      <a:r>
                        <a:rPr kumimoji="1" lang="en-US" altLang="ja-JP" sz="1000" dirty="0" err="1" smtClean="0">
                          <a:latin typeface="Arial Unicode MS" panose="020B0604020202020204" pitchFamily="50" charset="-128"/>
                          <a:ea typeface="Arial Unicode MS" panose="020B0604020202020204" pitchFamily="50" charset="-128"/>
                          <a:cs typeface="Arial Unicode MS" panose="020B0604020202020204" pitchFamily="50" charset="-128"/>
                        </a:rPr>
                        <a:t>Vtotal</a:t>
                      </a:r>
                      <a:endPar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kumimoji="1" lang="en-US" altLang="ja-JP" sz="1000" baseline="30000" dirty="0" smtClean="0">
                          <a:latin typeface="Arial Unicode MS" panose="020B0604020202020204" pitchFamily="50" charset="-128"/>
                          <a:ea typeface="Arial Unicode MS" panose="020B0604020202020204" pitchFamily="50" charset="-128"/>
                          <a:cs typeface="Arial Unicode MS" panose="020B0604020202020204" pitchFamily="50" charset="-128"/>
                        </a:rPr>
                        <a:t>3</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/g)</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c>
                  <a:txBody>
                    <a:bodyPr/>
                    <a:lstStyle/>
                    <a:p>
                      <a:r>
                        <a:rPr kumimoji="1" lang="en-US" altLang="ja-JP" sz="1000" dirty="0" err="1" smtClean="0">
                          <a:latin typeface="Arial Unicode MS" panose="020B0604020202020204" pitchFamily="50" charset="-128"/>
                          <a:ea typeface="Arial Unicode MS" panose="020B0604020202020204" pitchFamily="50" charset="-128"/>
                          <a:cs typeface="Arial Unicode MS" panose="020B0604020202020204" pitchFamily="50" charset="-128"/>
                        </a:rPr>
                        <a:t>Vmeso</a:t>
                      </a:r>
                      <a:endPar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kumimoji="1" lang="en-US" altLang="ja-JP" sz="1000" baseline="30000" dirty="0" smtClean="0">
                          <a:latin typeface="Arial Unicode MS" panose="020B0604020202020204" pitchFamily="50" charset="-128"/>
                          <a:ea typeface="Arial Unicode MS" panose="020B0604020202020204" pitchFamily="50" charset="-128"/>
                          <a:cs typeface="Arial Unicode MS" panose="020B0604020202020204" pitchFamily="50" charset="-128"/>
                        </a:rPr>
                        <a:t>3</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/g)</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c>
                  <a:txBody>
                    <a:bodyPr/>
                    <a:lstStyle/>
                    <a:p>
                      <a:r>
                        <a:rPr kumimoji="1" lang="en-US" altLang="ja-JP" sz="1000" dirty="0" err="1" smtClean="0">
                          <a:latin typeface="Arial Unicode MS" panose="020B0604020202020204" pitchFamily="50" charset="-128"/>
                          <a:ea typeface="Arial Unicode MS" panose="020B0604020202020204" pitchFamily="50" charset="-128"/>
                          <a:cs typeface="Arial Unicode MS" panose="020B0604020202020204" pitchFamily="50" charset="-128"/>
                        </a:rPr>
                        <a:t>Vmicro</a:t>
                      </a:r>
                      <a:endPar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kumimoji="1" lang="en-US" altLang="ja-JP" sz="1000" baseline="30000" dirty="0" smtClean="0">
                          <a:latin typeface="Arial Unicode MS" panose="020B0604020202020204" pitchFamily="50" charset="-128"/>
                          <a:ea typeface="Arial Unicode MS" panose="020B0604020202020204" pitchFamily="50" charset="-128"/>
                          <a:cs typeface="Arial Unicode MS" panose="020B0604020202020204" pitchFamily="50" charset="-128"/>
                        </a:rPr>
                        <a:t>3</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/g)</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c>
                  <a:txBody>
                    <a:bodyPr/>
                    <a:lstStyle/>
                    <a:p>
                      <a:pPr algn="ct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体積抵抗率</a:t>
                      </a:r>
                      <a:endPar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el-GR"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Ω</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cm</a:t>
                      </a: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c>
                  <a:txBody>
                    <a:bodyPr/>
                    <a:lstStyle/>
                    <a:p>
                      <a:pPr algn="ct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シェルサイズ</a:t>
                      </a:r>
                      <a:endPar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nm)</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c>
                  <a:txBody>
                    <a:bodyPr/>
                    <a:lstStyle/>
                    <a:p>
                      <a:pPr algn="ctr"/>
                      <a:r>
                        <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rPr>
                        <a:t>GSCs</a:t>
                      </a: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収率</a:t>
                      </a:r>
                      <a:endParaRPr kumimoji="1" lang="en-US" altLang="ja-JP" sz="10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ctr"/>
                      <a:r>
                        <a:rPr kumimoji="1" lang="ja-JP" altLang="en-US" sz="10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0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tc>
              </a:tr>
              <a:tr h="288000">
                <a:tc>
                  <a:txBody>
                    <a:bodyPr/>
                    <a:lstStyle/>
                    <a:p>
                      <a:r>
                        <a:rPr kumimoji="1" lang="ja-JP" altLang="en-US"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①</a:t>
                      </a:r>
                      <a:r>
                        <a:rPr kumimoji="1" lang="en-US" altLang="ja-JP"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CF-GSCs-2S</a:t>
                      </a:r>
                      <a:endParaRPr kumimoji="1" lang="ja-JP" altLang="en-US" sz="1200" b="1"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rgbClr val="99CCFF"/>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232</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0.586</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0.438</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0.094</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1.36</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35</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19.7</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r>
              <a:tr h="288000">
                <a:tc>
                  <a:txBody>
                    <a:bodyPr/>
                    <a:lstStyle/>
                    <a:p>
                      <a:r>
                        <a:rPr kumimoji="1" lang="ja-JP" altLang="en-US"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②</a:t>
                      </a:r>
                      <a:r>
                        <a:rPr kumimoji="1" lang="en-US" altLang="ja-JP"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CF-GSCs-L2</a:t>
                      </a:r>
                      <a:r>
                        <a:rPr kumimoji="1" lang="ja-JP" altLang="en-US"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Ｓ</a:t>
                      </a:r>
                      <a:endParaRPr kumimoji="1" lang="ja-JP" altLang="en-US" sz="1200" b="1"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rgbClr val="92D050"/>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374</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0.430</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0.311</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0.155</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2.02</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100,</a:t>
                      </a:r>
                      <a:r>
                        <a:rPr kumimoji="1" lang="ja-JP" altLang="en-US" sz="1200" baseline="0"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kumimoji="1" lang="en-US" altLang="ja-JP" sz="1200" baseline="0" dirty="0" smtClean="0">
                          <a:latin typeface="Arial Unicode MS" panose="020B0604020202020204" pitchFamily="50" charset="-128"/>
                          <a:ea typeface="Arial Unicode MS" panose="020B0604020202020204" pitchFamily="50" charset="-128"/>
                          <a:cs typeface="Arial Unicode MS" panose="020B0604020202020204" pitchFamily="50" charset="-128"/>
                        </a:rPr>
                        <a:t>55, 25</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23.4</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noFill/>
                  </a:tcPr>
                </a:tc>
              </a:tr>
              <a:tr h="288000">
                <a:tc>
                  <a:txBody>
                    <a:bodyPr/>
                    <a:lstStyle/>
                    <a:p>
                      <a:r>
                        <a:rPr kumimoji="1" lang="ja-JP" altLang="en-US"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③</a:t>
                      </a:r>
                      <a:r>
                        <a:rPr kumimoji="1" lang="en-US" altLang="ja-JP"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Wood-GSCs-2S</a:t>
                      </a:r>
                      <a:r>
                        <a:rPr kumimoji="1" lang="ja-JP" altLang="en-US"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　</a:t>
                      </a:r>
                      <a:endParaRPr kumimoji="1" lang="ja-JP" altLang="en-US" sz="1200" b="1"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158</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1.254</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0.385</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0.009</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0.97</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60</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22.5</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r>
              <a:tr h="288000">
                <a:tc>
                  <a:txBody>
                    <a:bodyPr/>
                    <a:lstStyle/>
                    <a:p>
                      <a:pPr marL="0" marR="0" indent="0" algn="l" defTabSz="914400" rtl="0" eaLnBrk="1" fontAlgn="auto" latinLnBrk="0" hangingPunct="1">
                        <a:lnSpc>
                          <a:spcPct val="100000"/>
                        </a:lnSpc>
                        <a:spcBef>
                          <a:spcPts val="0"/>
                        </a:spcBef>
                        <a:spcAft>
                          <a:spcPts val="0"/>
                        </a:spcAft>
                        <a:buClrTx/>
                        <a:buSzTx/>
                        <a:buFontTx/>
                        <a:buNone/>
                        <a:tabLst/>
                        <a:defRPr/>
                      </a:pPr>
                      <a:r>
                        <a:rPr kumimoji="1" lang="ja-JP" altLang="en-US"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④</a:t>
                      </a:r>
                      <a:r>
                        <a:rPr kumimoji="1" lang="en-US" altLang="ja-JP"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 Wood-GSCs-L2S </a:t>
                      </a:r>
                      <a:endParaRPr kumimoji="1" lang="ja-JP" altLang="en-US" sz="1200" b="1"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254</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0.481</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0.373</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0.141</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1.00</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85,35</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19.4</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r>
              <a:tr h="288000">
                <a:tc>
                  <a:txBody>
                    <a:bodyPr/>
                    <a:lstStyle/>
                    <a:p>
                      <a:r>
                        <a:rPr kumimoji="1" lang="ja-JP" altLang="en-US"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ＤＢ（</a:t>
                      </a:r>
                      <a:r>
                        <a:rPr kumimoji="1" lang="ja-JP" altLang="en-US" sz="1000" b="1" dirty="0" smtClean="0">
                          <a:latin typeface="Arial Unicode MS" panose="020B0604020202020204" pitchFamily="50" charset="-128"/>
                          <a:ea typeface="Arial Unicode MS" panose="020B0604020202020204" pitchFamily="50" charset="-128"/>
                          <a:cs typeface="Arial Unicode MS" panose="020B0604020202020204" pitchFamily="50" charset="-128"/>
                        </a:rPr>
                        <a:t>市販品）</a:t>
                      </a:r>
                      <a:endParaRPr kumimoji="1" lang="ja-JP" altLang="en-US" sz="1200" b="1"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1.44</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r>
              <a:tr h="288000">
                <a:tc>
                  <a:txBody>
                    <a:bodyPr/>
                    <a:lstStyle/>
                    <a:p>
                      <a:r>
                        <a:rPr kumimoji="1" lang="ja-JP" altLang="en-US" sz="1200" b="1" dirty="0" smtClean="0">
                          <a:latin typeface="Arial Unicode MS" panose="020B0604020202020204" pitchFamily="50" charset="-128"/>
                          <a:ea typeface="Arial Unicode MS" panose="020B0604020202020204" pitchFamily="50" charset="-128"/>
                          <a:cs typeface="Arial Unicode MS" panose="020B0604020202020204" pitchFamily="50" charset="-128"/>
                        </a:rPr>
                        <a:t>ＫＢ</a:t>
                      </a:r>
                      <a:r>
                        <a:rPr kumimoji="1" lang="ja-JP" altLang="en-US" sz="1000" b="1" dirty="0" smtClean="0">
                          <a:latin typeface="Arial Unicode MS" panose="020B0604020202020204" pitchFamily="50" charset="-128"/>
                          <a:ea typeface="Arial Unicode MS" panose="020B0604020202020204" pitchFamily="50" charset="-128"/>
                          <a:cs typeface="Arial Unicode MS" panose="020B0604020202020204" pitchFamily="50" charset="-128"/>
                        </a:rPr>
                        <a:t>（市販品）</a:t>
                      </a:r>
                      <a:endParaRPr kumimoji="1" lang="ja-JP" altLang="en-US" sz="1000" b="1"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1.02</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c>
                  <a:txBody>
                    <a:bodyPr/>
                    <a:lstStyle/>
                    <a:p>
                      <a:pPr algn="ctr"/>
                      <a:r>
                        <a:rPr kumimoji="1" lang="en-US" altLang="ja-JP" sz="12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endParaRPr kumimoji="1"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a:txBody>
                  <a:tcPr>
                    <a:solidFill>
                      <a:schemeClr val="bg2">
                        <a:lumMod val="90000"/>
                      </a:schemeClr>
                    </a:solidFill>
                  </a:tcPr>
                </a:tc>
              </a:tr>
            </a:tbl>
          </a:graphicData>
        </a:graphic>
      </p:graphicFrame>
      <p:sp>
        <p:nvSpPr>
          <p:cNvPr id="119" name="テキスト ボックス 118"/>
          <p:cNvSpPr txBox="1"/>
          <p:nvPr/>
        </p:nvSpPr>
        <p:spPr>
          <a:xfrm>
            <a:off x="69404" y="534159"/>
            <a:ext cx="8964488" cy="2031325"/>
          </a:xfrm>
          <a:prstGeom prst="rect">
            <a:avLst/>
          </a:prstGeom>
          <a:noFill/>
        </p:spPr>
        <p:txBody>
          <a:bodyPr wrap="square" rtlCol="0">
            <a:spAutoFit/>
          </a:bodyPr>
          <a:lstStyle/>
          <a:p>
            <a:pPr marL="361950" indent="-361950"/>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①　</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管状繊維の表面はリグニンでコートされて疎水性になっており、硝酸鉄水溶液に浸漬しても吸水されず、室温では内部まで浸透しない～吸水性の木粉と異なる。</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361950" indent="-361950"/>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②　繊維分岐点が</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10</a:t>
            </a:r>
            <a:r>
              <a:rPr lang="el-GR"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μ</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以上のホールになっており、そこに</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SiO</a:t>
            </a:r>
            <a:r>
              <a:rPr lang="en-US" altLang="ja-JP" sz="1400" baseline="-250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などの不純物が貯留している。高温炭化後はクリストバライトのような結晶物になり、シェル形成低下や導電性能低下に影響している</a:t>
            </a: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361950" indent="-361950"/>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③　炭化条件は</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以上、</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Fe3%</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以上（とくに灰分が多い時は多めが良い）、</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段炭化</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(2S)</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が望ましい。</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361950" indent="-361950"/>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④　</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が剛直で嵩高いため、大量生産には後添加二段炭化</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(L2S)</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が</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望ましい</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が、性能が</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2S</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よりやや劣る。</a:t>
            </a: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361950" indent="-361950"/>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⑤　一段目の無触媒炭化を</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800℃</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前後まで上げると</a:t>
            </a:r>
            <a:r>
              <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L2S</a:t>
            </a:r>
            <a:r>
              <a:rPr kumimoji="1"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でも性能が向上すると考えられ、今後要検討。</a:t>
            </a:r>
            <a:endParaRPr kumimoji="1"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361950" indent="-361950"/>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⑥　</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木材</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由来</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GSCs</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よりシェル径が小さく、導電性能は若干劣るが、市販品ＤＢを上回る。</a:t>
            </a: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2S</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はメソ孔が発達しており、吸着性能は木材由来より上回ると推定される。</a:t>
            </a:r>
            <a:endParaRPr kumimoji="1"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nvGrpSpPr>
          <p:cNvPr id="123" name="グループ化 122"/>
          <p:cNvGrpSpPr/>
          <p:nvPr/>
        </p:nvGrpSpPr>
        <p:grpSpPr>
          <a:xfrm>
            <a:off x="392806" y="2666073"/>
            <a:ext cx="4359400" cy="1931142"/>
            <a:chOff x="1065138" y="1134136"/>
            <a:chExt cx="6642451" cy="2942500"/>
          </a:xfrm>
        </p:grpSpPr>
        <p:grpSp>
          <p:nvGrpSpPr>
            <p:cNvPr id="121" name="グループ化 120"/>
            <p:cNvGrpSpPr/>
            <p:nvPr/>
          </p:nvGrpSpPr>
          <p:grpSpPr>
            <a:xfrm>
              <a:off x="1065138" y="1134136"/>
              <a:ext cx="6642451" cy="2763845"/>
              <a:chOff x="901278" y="827064"/>
              <a:chExt cx="6642451" cy="2763845"/>
            </a:xfrm>
          </p:grpSpPr>
          <p:grpSp>
            <p:nvGrpSpPr>
              <p:cNvPr id="106" name="グループ化 105"/>
              <p:cNvGrpSpPr/>
              <p:nvPr/>
            </p:nvGrpSpPr>
            <p:grpSpPr>
              <a:xfrm>
                <a:off x="901278" y="827064"/>
                <a:ext cx="3339085" cy="2763845"/>
                <a:chOff x="305564" y="1221743"/>
                <a:chExt cx="2375145" cy="1965967"/>
              </a:xfrm>
            </p:grpSpPr>
            <p:grpSp>
              <p:nvGrpSpPr>
                <p:cNvPr id="5" name="グループ化 4"/>
                <p:cNvGrpSpPr/>
                <p:nvPr/>
              </p:nvGrpSpPr>
              <p:grpSpPr>
                <a:xfrm>
                  <a:off x="305564" y="1221743"/>
                  <a:ext cx="2375145" cy="1965967"/>
                  <a:chOff x="1720698" y="2515725"/>
                  <a:chExt cx="1549490" cy="1282551"/>
                </a:xfrm>
              </p:grpSpPr>
              <p:pic>
                <p:nvPicPr>
                  <p:cNvPr id="105" name="Picture 2"/>
                  <p:cNvPicPr>
                    <a:picLocks noChangeAspect="1" noChangeArrowheads="1"/>
                  </p:cNvPicPr>
                  <p:nvPr/>
                </p:nvPicPr>
                <p:blipFill rotWithShape="1">
                  <a:blip r:embed="rId3" cstate="print">
                    <a:extLst>
                      <a:ext uri="{28A0092B-C50C-407E-A947-70E740481C1C}">
                        <a14:useLocalDpi xmlns:a14="http://schemas.microsoft.com/office/drawing/2010/main" val="0"/>
                      </a:ext>
                    </a:extLst>
                  </a:blip>
                  <a:srcRect t="33772" r="49064" b="13532"/>
                  <a:stretch/>
                </p:blipFill>
                <p:spPr bwMode="auto">
                  <a:xfrm>
                    <a:off x="1720698" y="2515725"/>
                    <a:ext cx="1549490" cy="1282551"/>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cxnSp>
                <p:nvCxnSpPr>
                  <p:cNvPr id="3" name="直線コネクタ 2"/>
                  <p:cNvCxnSpPr/>
                  <p:nvPr/>
                </p:nvCxnSpPr>
                <p:spPr>
                  <a:xfrm>
                    <a:off x="2750593" y="3717032"/>
                    <a:ext cx="352800" cy="0"/>
                  </a:xfrm>
                  <a:prstGeom prst="line">
                    <a:avLst/>
                  </a:prstGeom>
                  <a:ln w="12700">
                    <a:solidFill>
                      <a:schemeClr val="bg1"/>
                    </a:solidFill>
                  </a:ln>
                </p:spPr>
                <p:style>
                  <a:lnRef idx="1">
                    <a:schemeClr val="accent1"/>
                  </a:lnRef>
                  <a:fillRef idx="0">
                    <a:schemeClr val="accent1"/>
                  </a:fillRef>
                  <a:effectRef idx="0">
                    <a:schemeClr val="accent1"/>
                  </a:effectRef>
                  <a:fontRef idx="minor">
                    <a:schemeClr val="tx1"/>
                  </a:fontRef>
                </p:style>
              </p:cxnSp>
            </p:grpSp>
            <p:sp>
              <p:nvSpPr>
                <p:cNvPr id="6" name="テキスト ボックス 5"/>
                <p:cNvSpPr txBox="1"/>
                <p:nvPr/>
              </p:nvSpPr>
              <p:spPr>
                <a:xfrm>
                  <a:off x="1927703" y="2833297"/>
                  <a:ext cx="546137" cy="246221"/>
                </a:xfrm>
                <a:prstGeom prst="rect">
                  <a:avLst/>
                </a:prstGeom>
                <a:noFill/>
              </p:spPr>
              <p:txBody>
                <a:bodyPr wrap="square" rtlCol="0">
                  <a:spAutoFit/>
                </a:bodyPr>
                <a:lstStyle/>
                <a:p>
                  <a:r>
                    <a:rPr kumimoji="1" lang="en-US" altLang="ja-JP" sz="1000" dirty="0" smtClean="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rPr>
                    <a:t>100</a:t>
                  </a:r>
                  <a:r>
                    <a:rPr kumimoji="1" lang="el-GR" altLang="ja-JP" sz="1000" dirty="0" smtClean="0">
                      <a:solidFill>
                        <a:schemeClr val="bg1"/>
                      </a:solidFill>
                      <a:latin typeface="Arial"/>
                      <a:ea typeface="Arial Unicode MS" panose="020B0604020202020204" pitchFamily="50" charset="-128"/>
                      <a:cs typeface="Arial"/>
                    </a:rPr>
                    <a:t>μ</a:t>
                  </a:r>
                  <a:endParaRPr kumimoji="1" lang="ja-JP" altLang="en-US" sz="1000" dirty="0">
                    <a:solidFill>
                      <a:schemeClr val="bg1"/>
                    </a:solidFill>
                    <a:latin typeface="Arial Unicode MS" panose="020B0604020202020204" pitchFamily="50" charset="-128"/>
                    <a:ea typeface="Arial Unicode MS" panose="020B0604020202020204" pitchFamily="50" charset="-128"/>
                    <a:cs typeface="Arial Unicode MS" panose="020B0604020202020204" pitchFamily="50" charset="-128"/>
                  </a:endParaRPr>
                </a:p>
              </p:txBody>
            </p:sp>
          </p:grpSp>
          <p:grpSp>
            <p:nvGrpSpPr>
              <p:cNvPr id="120" name="グループ化 119"/>
              <p:cNvGrpSpPr/>
              <p:nvPr/>
            </p:nvGrpSpPr>
            <p:grpSpPr>
              <a:xfrm>
                <a:off x="4334887" y="837238"/>
                <a:ext cx="3208842" cy="2335817"/>
                <a:chOff x="5041425" y="922921"/>
                <a:chExt cx="3208842" cy="2335817"/>
              </a:xfrm>
            </p:grpSpPr>
            <p:grpSp>
              <p:nvGrpSpPr>
                <p:cNvPr id="107" name="グループ化 106"/>
                <p:cNvGrpSpPr/>
                <p:nvPr/>
              </p:nvGrpSpPr>
              <p:grpSpPr>
                <a:xfrm>
                  <a:off x="5373179" y="922921"/>
                  <a:ext cx="2877088" cy="1984094"/>
                  <a:chOff x="2638958" y="911433"/>
                  <a:chExt cx="2877088" cy="1984094"/>
                </a:xfrm>
              </p:grpSpPr>
              <p:grpSp>
                <p:nvGrpSpPr>
                  <p:cNvPr id="78" name="グループ化 77"/>
                  <p:cNvGrpSpPr/>
                  <p:nvPr/>
                </p:nvGrpSpPr>
                <p:grpSpPr>
                  <a:xfrm>
                    <a:off x="2638958" y="1657423"/>
                    <a:ext cx="2877088" cy="1238104"/>
                    <a:chOff x="3883821" y="847897"/>
                    <a:chExt cx="2877088" cy="1238104"/>
                  </a:xfrm>
                </p:grpSpPr>
                <p:grpSp>
                  <p:nvGrpSpPr>
                    <p:cNvPr id="23" name="グループ化 22"/>
                    <p:cNvGrpSpPr/>
                    <p:nvPr/>
                  </p:nvGrpSpPr>
                  <p:grpSpPr>
                    <a:xfrm>
                      <a:off x="3883821" y="1305097"/>
                      <a:ext cx="2272476" cy="780904"/>
                      <a:chOff x="3883821" y="1305097"/>
                      <a:chExt cx="2272476" cy="780904"/>
                    </a:xfrm>
                  </p:grpSpPr>
                  <p:grpSp>
                    <p:nvGrpSpPr>
                      <p:cNvPr id="18" name="グループ化 17"/>
                      <p:cNvGrpSpPr/>
                      <p:nvPr/>
                    </p:nvGrpSpPr>
                    <p:grpSpPr>
                      <a:xfrm>
                        <a:off x="3883821" y="1305097"/>
                        <a:ext cx="2120076" cy="628504"/>
                        <a:chOff x="3883821" y="1305097"/>
                        <a:chExt cx="2120076" cy="628504"/>
                      </a:xfrm>
                    </p:grpSpPr>
                    <p:grpSp>
                      <p:nvGrpSpPr>
                        <p:cNvPr id="9" name="グループ化 8"/>
                        <p:cNvGrpSpPr/>
                        <p:nvPr/>
                      </p:nvGrpSpPr>
                      <p:grpSpPr>
                        <a:xfrm>
                          <a:off x="3883821" y="1305097"/>
                          <a:ext cx="1815276" cy="323704"/>
                          <a:chOff x="3883821" y="1305097"/>
                          <a:chExt cx="1815276" cy="323704"/>
                        </a:xfrm>
                      </p:grpSpPr>
                      <p:sp>
                        <p:nvSpPr>
                          <p:cNvPr id="4" name="正方形/長方形 3"/>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7" name="円/楕円 6"/>
                          <p:cNvSpPr>
                            <a:spLocks noChangeAspect="1"/>
                          </p:cNvSpPr>
                          <p:nvPr/>
                        </p:nvSpPr>
                        <p:spPr>
                          <a:xfrm>
                            <a:off x="3883821" y="1315733"/>
                            <a:ext cx="206249" cy="20622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8" name="円/楕円 7"/>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nvGrpSpPr>
                        <p:cNvPr id="10" name="グループ化 9"/>
                        <p:cNvGrpSpPr/>
                        <p:nvPr/>
                      </p:nvGrpSpPr>
                      <p:grpSpPr>
                        <a:xfrm>
                          <a:off x="4036220" y="1457497"/>
                          <a:ext cx="1815277" cy="323704"/>
                          <a:chOff x="3883820" y="1305097"/>
                          <a:chExt cx="1815277" cy="323704"/>
                        </a:xfrm>
                      </p:grpSpPr>
                      <p:sp>
                        <p:nvSpPr>
                          <p:cNvPr id="11" name="正方形/長方形 10"/>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12" name="円/楕円 11"/>
                          <p:cNvSpPr>
                            <a:spLocks noChangeAspect="1"/>
                          </p:cNvSpPr>
                          <p:nvPr/>
                        </p:nvSpPr>
                        <p:spPr>
                          <a:xfrm>
                            <a:off x="3883820" y="1315733"/>
                            <a:ext cx="216030" cy="21600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13" name="円/楕円 12"/>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nvGrpSpPr>
                        <p:cNvPr id="14" name="グループ化 13"/>
                        <p:cNvGrpSpPr/>
                        <p:nvPr/>
                      </p:nvGrpSpPr>
                      <p:grpSpPr>
                        <a:xfrm>
                          <a:off x="4188619" y="1609897"/>
                          <a:ext cx="1815278" cy="323704"/>
                          <a:chOff x="3883819" y="1305097"/>
                          <a:chExt cx="1815278" cy="323704"/>
                        </a:xfrm>
                      </p:grpSpPr>
                      <p:sp>
                        <p:nvSpPr>
                          <p:cNvPr id="15" name="正方形/長方形 14"/>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16" name="円/楕円 15"/>
                          <p:cNvSpPr>
                            <a:spLocks noChangeAspect="1"/>
                          </p:cNvSpPr>
                          <p:nvPr/>
                        </p:nvSpPr>
                        <p:spPr>
                          <a:xfrm>
                            <a:off x="3883819" y="1315731"/>
                            <a:ext cx="236197" cy="23616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17" name="円/楕円 16"/>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grpSp>
                    <p:nvGrpSpPr>
                      <p:cNvPr id="19" name="グループ化 18"/>
                      <p:cNvGrpSpPr/>
                      <p:nvPr/>
                    </p:nvGrpSpPr>
                    <p:grpSpPr>
                      <a:xfrm>
                        <a:off x="4341020" y="1762297"/>
                        <a:ext cx="1815277" cy="323704"/>
                        <a:chOff x="3883820" y="1305097"/>
                        <a:chExt cx="1815277" cy="323704"/>
                      </a:xfrm>
                    </p:grpSpPr>
                    <p:sp>
                      <p:nvSpPr>
                        <p:cNvPr id="20" name="正方形/長方形 19"/>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21" name="円/楕円 20"/>
                        <p:cNvSpPr>
                          <a:spLocks noChangeAspect="1"/>
                        </p:cNvSpPr>
                        <p:nvPr/>
                      </p:nvSpPr>
                      <p:spPr>
                        <a:xfrm>
                          <a:off x="3883820" y="1399882"/>
                          <a:ext cx="218913" cy="21888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22" name="円/楕円 21"/>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grpSp>
                  <p:nvGrpSpPr>
                    <p:cNvPr id="24" name="グループ化 23"/>
                    <p:cNvGrpSpPr/>
                    <p:nvPr/>
                  </p:nvGrpSpPr>
                  <p:grpSpPr>
                    <a:xfrm>
                      <a:off x="4077501" y="1152697"/>
                      <a:ext cx="2272478" cy="780904"/>
                      <a:chOff x="3883819" y="1305097"/>
                      <a:chExt cx="2272478" cy="780904"/>
                    </a:xfrm>
                  </p:grpSpPr>
                  <p:grpSp>
                    <p:nvGrpSpPr>
                      <p:cNvPr id="25" name="グループ化 24"/>
                      <p:cNvGrpSpPr/>
                      <p:nvPr/>
                    </p:nvGrpSpPr>
                    <p:grpSpPr>
                      <a:xfrm>
                        <a:off x="3883819" y="1305097"/>
                        <a:ext cx="2120078" cy="628504"/>
                        <a:chOff x="3883819" y="1305097"/>
                        <a:chExt cx="2120078" cy="628504"/>
                      </a:xfrm>
                    </p:grpSpPr>
                    <p:grpSp>
                      <p:nvGrpSpPr>
                        <p:cNvPr id="30" name="グループ化 29"/>
                        <p:cNvGrpSpPr/>
                        <p:nvPr/>
                      </p:nvGrpSpPr>
                      <p:grpSpPr>
                        <a:xfrm>
                          <a:off x="3883819" y="1305097"/>
                          <a:ext cx="1815278" cy="323704"/>
                          <a:chOff x="3883819" y="1305097"/>
                          <a:chExt cx="1815278" cy="323704"/>
                        </a:xfrm>
                      </p:grpSpPr>
                      <p:sp>
                        <p:nvSpPr>
                          <p:cNvPr id="39" name="正方形/長方形 38"/>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40" name="円/楕円 39"/>
                          <p:cNvSpPr>
                            <a:spLocks noChangeAspect="1"/>
                          </p:cNvSpPr>
                          <p:nvPr/>
                        </p:nvSpPr>
                        <p:spPr>
                          <a:xfrm>
                            <a:off x="3883819" y="1315731"/>
                            <a:ext cx="224677" cy="22464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41" name="円/楕円 40"/>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nvGrpSpPr>
                        <p:cNvPr id="31" name="グループ化 30"/>
                        <p:cNvGrpSpPr/>
                        <p:nvPr/>
                      </p:nvGrpSpPr>
                      <p:grpSpPr>
                        <a:xfrm>
                          <a:off x="4036219" y="1457497"/>
                          <a:ext cx="1815278" cy="323704"/>
                          <a:chOff x="3883819" y="1305097"/>
                          <a:chExt cx="1815278" cy="323704"/>
                        </a:xfrm>
                      </p:grpSpPr>
                      <p:sp>
                        <p:nvSpPr>
                          <p:cNvPr id="36" name="正方形/長方形 35"/>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37" name="円/楕円 36"/>
                          <p:cNvSpPr>
                            <a:spLocks noChangeAspect="1"/>
                          </p:cNvSpPr>
                          <p:nvPr/>
                        </p:nvSpPr>
                        <p:spPr>
                          <a:xfrm>
                            <a:off x="3883819" y="1315731"/>
                            <a:ext cx="218917" cy="21888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38" name="円/楕円 37"/>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nvGrpSpPr>
                        <p:cNvPr id="32" name="グループ化 31"/>
                        <p:cNvGrpSpPr/>
                        <p:nvPr/>
                      </p:nvGrpSpPr>
                      <p:grpSpPr>
                        <a:xfrm>
                          <a:off x="4188619" y="1609897"/>
                          <a:ext cx="1815278" cy="323704"/>
                          <a:chOff x="3883819" y="1305097"/>
                          <a:chExt cx="1815278" cy="323704"/>
                        </a:xfrm>
                      </p:grpSpPr>
                      <p:sp>
                        <p:nvSpPr>
                          <p:cNvPr id="33" name="正方形/長方形 32"/>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34" name="円/楕円 33"/>
                          <p:cNvSpPr>
                            <a:spLocks noChangeAspect="1"/>
                          </p:cNvSpPr>
                          <p:nvPr/>
                        </p:nvSpPr>
                        <p:spPr>
                          <a:xfrm>
                            <a:off x="3883819" y="1315731"/>
                            <a:ext cx="241957" cy="24192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35" name="円/楕円 34"/>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grpSp>
                    <p:nvGrpSpPr>
                      <p:cNvPr id="26" name="グループ化 25"/>
                      <p:cNvGrpSpPr/>
                      <p:nvPr/>
                    </p:nvGrpSpPr>
                    <p:grpSpPr>
                      <a:xfrm>
                        <a:off x="4341019" y="1762297"/>
                        <a:ext cx="1815278" cy="323704"/>
                        <a:chOff x="3883819" y="1305097"/>
                        <a:chExt cx="1815278" cy="323704"/>
                      </a:xfrm>
                    </p:grpSpPr>
                    <p:sp>
                      <p:nvSpPr>
                        <p:cNvPr id="27" name="正方形/長方形 26"/>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28" name="円/楕円 27"/>
                        <p:cNvSpPr>
                          <a:spLocks noChangeAspect="1"/>
                        </p:cNvSpPr>
                        <p:nvPr/>
                      </p:nvSpPr>
                      <p:spPr>
                        <a:xfrm>
                          <a:off x="3883819" y="1371831"/>
                          <a:ext cx="236197" cy="23616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29" name="円/楕円 28"/>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grpSp>
                  <p:nvGrpSpPr>
                    <p:cNvPr id="42" name="グループ化 41"/>
                    <p:cNvGrpSpPr/>
                    <p:nvPr/>
                  </p:nvGrpSpPr>
                  <p:grpSpPr>
                    <a:xfrm>
                      <a:off x="4261626" y="972296"/>
                      <a:ext cx="2272478" cy="780904"/>
                      <a:chOff x="3883819" y="1305097"/>
                      <a:chExt cx="2272478" cy="780904"/>
                    </a:xfrm>
                  </p:grpSpPr>
                  <p:grpSp>
                    <p:nvGrpSpPr>
                      <p:cNvPr id="43" name="グループ化 42"/>
                      <p:cNvGrpSpPr/>
                      <p:nvPr/>
                    </p:nvGrpSpPr>
                    <p:grpSpPr>
                      <a:xfrm>
                        <a:off x="3883819" y="1305097"/>
                        <a:ext cx="2120078" cy="628504"/>
                        <a:chOff x="3883819" y="1305097"/>
                        <a:chExt cx="2120078" cy="628504"/>
                      </a:xfrm>
                    </p:grpSpPr>
                    <p:grpSp>
                      <p:nvGrpSpPr>
                        <p:cNvPr id="48" name="グループ化 47"/>
                        <p:cNvGrpSpPr/>
                        <p:nvPr/>
                      </p:nvGrpSpPr>
                      <p:grpSpPr>
                        <a:xfrm>
                          <a:off x="3883819" y="1305097"/>
                          <a:ext cx="1815278" cy="323704"/>
                          <a:chOff x="3883819" y="1305097"/>
                          <a:chExt cx="1815278" cy="323704"/>
                        </a:xfrm>
                      </p:grpSpPr>
                      <p:sp>
                        <p:nvSpPr>
                          <p:cNvPr id="57" name="正方形/長方形 56"/>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58" name="円/楕円 57"/>
                          <p:cNvSpPr>
                            <a:spLocks noChangeAspect="1"/>
                          </p:cNvSpPr>
                          <p:nvPr/>
                        </p:nvSpPr>
                        <p:spPr>
                          <a:xfrm>
                            <a:off x="3883819" y="1315731"/>
                            <a:ext cx="233317" cy="23328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59" name="円/楕円 58"/>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nvGrpSpPr>
                        <p:cNvPr id="49" name="グループ化 48"/>
                        <p:cNvGrpSpPr/>
                        <p:nvPr/>
                      </p:nvGrpSpPr>
                      <p:grpSpPr>
                        <a:xfrm>
                          <a:off x="4036219" y="1457497"/>
                          <a:ext cx="1815278" cy="323704"/>
                          <a:chOff x="3883819" y="1305097"/>
                          <a:chExt cx="1815278" cy="323704"/>
                        </a:xfrm>
                      </p:grpSpPr>
                      <p:sp>
                        <p:nvSpPr>
                          <p:cNvPr id="54" name="正方形/長方形 53"/>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55" name="円/楕円 54"/>
                          <p:cNvSpPr>
                            <a:spLocks noChangeAspect="1"/>
                          </p:cNvSpPr>
                          <p:nvPr/>
                        </p:nvSpPr>
                        <p:spPr>
                          <a:xfrm>
                            <a:off x="3883819" y="1315731"/>
                            <a:ext cx="239077" cy="23904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56" name="円/楕円 55"/>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nvGrpSpPr>
                        <p:cNvPr id="50" name="グループ化 49"/>
                        <p:cNvGrpSpPr/>
                        <p:nvPr/>
                      </p:nvGrpSpPr>
                      <p:grpSpPr>
                        <a:xfrm>
                          <a:off x="4188619" y="1609897"/>
                          <a:ext cx="1815278" cy="323704"/>
                          <a:chOff x="3883819" y="1305097"/>
                          <a:chExt cx="1815278" cy="323704"/>
                        </a:xfrm>
                      </p:grpSpPr>
                      <p:sp>
                        <p:nvSpPr>
                          <p:cNvPr id="51" name="正方形/長方形 50"/>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52" name="円/楕円 51"/>
                          <p:cNvSpPr>
                            <a:spLocks noChangeAspect="1"/>
                          </p:cNvSpPr>
                          <p:nvPr/>
                        </p:nvSpPr>
                        <p:spPr>
                          <a:xfrm>
                            <a:off x="3883819" y="1315731"/>
                            <a:ext cx="236197" cy="23616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53" name="円/楕円 52"/>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grpSp>
                    <p:nvGrpSpPr>
                      <p:cNvPr id="44" name="グループ化 43"/>
                      <p:cNvGrpSpPr/>
                      <p:nvPr/>
                    </p:nvGrpSpPr>
                    <p:grpSpPr>
                      <a:xfrm>
                        <a:off x="4341019" y="1762297"/>
                        <a:ext cx="1815278" cy="323704"/>
                        <a:chOff x="3883819" y="1305097"/>
                        <a:chExt cx="1815278" cy="323704"/>
                      </a:xfrm>
                    </p:grpSpPr>
                    <p:sp>
                      <p:nvSpPr>
                        <p:cNvPr id="45" name="正方形/長方形 44"/>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46" name="円/楕円 45"/>
                        <p:cNvSpPr>
                          <a:spLocks noChangeAspect="1"/>
                        </p:cNvSpPr>
                        <p:nvPr/>
                      </p:nvSpPr>
                      <p:spPr>
                        <a:xfrm>
                          <a:off x="3883819" y="1355001"/>
                          <a:ext cx="253477" cy="25344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47" name="円/楕円 46"/>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grpSp>
                  <p:nvGrpSpPr>
                    <p:cNvPr id="60" name="グループ化 59"/>
                    <p:cNvGrpSpPr/>
                    <p:nvPr/>
                  </p:nvGrpSpPr>
                  <p:grpSpPr>
                    <a:xfrm>
                      <a:off x="4488431" y="847897"/>
                      <a:ext cx="2272478" cy="780904"/>
                      <a:chOff x="3883819" y="1305097"/>
                      <a:chExt cx="2272478" cy="780904"/>
                    </a:xfrm>
                  </p:grpSpPr>
                  <p:grpSp>
                    <p:nvGrpSpPr>
                      <p:cNvPr id="61" name="グループ化 60"/>
                      <p:cNvGrpSpPr/>
                      <p:nvPr/>
                    </p:nvGrpSpPr>
                    <p:grpSpPr>
                      <a:xfrm>
                        <a:off x="3883819" y="1305097"/>
                        <a:ext cx="2120078" cy="628504"/>
                        <a:chOff x="3883819" y="1305097"/>
                        <a:chExt cx="2120078" cy="628504"/>
                      </a:xfrm>
                    </p:grpSpPr>
                    <p:grpSp>
                      <p:nvGrpSpPr>
                        <p:cNvPr id="66" name="グループ化 65"/>
                        <p:cNvGrpSpPr/>
                        <p:nvPr/>
                      </p:nvGrpSpPr>
                      <p:grpSpPr>
                        <a:xfrm>
                          <a:off x="3883819" y="1305097"/>
                          <a:ext cx="1815278" cy="323704"/>
                          <a:chOff x="3883819" y="1305097"/>
                          <a:chExt cx="1815278" cy="323704"/>
                        </a:xfrm>
                      </p:grpSpPr>
                      <p:sp>
                        <p:nvSpPr>
                          <p:cNvPr id="75" name="正方形/長方形 74"/>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76" name="円/楕円 75"/>
                          <p:cNvSpPr>
                            <a:spLocks noChangeAspect="1"/>
                          </p:cNvSpPr>
                          <p:nvPr/>
                        </p:nvSpPr>
                        <p:spPr>
                          <a:xfrm>
                            <a:off x="3883819" y="1326951"/>
                            <a:ext cx="213157" cy="21312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77" name="円/楕円 76"/>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nvGrpSpPr>
                        <p:cNvPr id="67" name="グループ化 66"/>
                        <p:cNvGrpSpPr/>
                        <p:nvPr/>
                      </p:nvGrpSpPr>
                      <p:grpSpPr>
                        <a:xfrm>
                          <a:off x="4036219" y="1457497"/>
                          <a:ext cx="1815278" cy="323704"/>
                          <a:chOff x="3883819" y="1305097"/>
                          <a:chExt cx="1815278" cy="323704"/>
                        </a:xfrm>
                      </p:grpSpPr>
                      <p:sp>
                        <p:nvSpPr>
                          <p:cNvPr id="72" name="正方形/長方形 71"/>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73" name="円/楕円 72"/>
                          <p:cNvSpPr>
                            <a:spLocks noChangeAspect="1"/>
                          </p:cNvSpPr>
                          <p:nvPr/>
                        </p:nvSpPr>
                        <p:spPr>
                          <a:xfrm>
                            <a:off x="3883819" y="1315731"/>
                            <a:ext cx="247717" cy="24768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74" name="円/楕円 73"/>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nvGrpSpPr>
                        <p:cNvPr id="68" name="グループ化 67"/>
                        <p:cNvGrpSpPr/>
                        <p:nvPr/>
                      </p:nvGrpSpPr>
                      <p:grpSpPr>
                        <a:xfrm>
                          <a:off x="4188619" y="1609897"/>
                          <a:ext cx="1815278" cy="323704"/>
                          <a:chOff x="3883819" y="1305097"/>
                          <a:chExt cx="1815278" cy="323704"/>
                        </a:xfrm>
                      </p:grpSpPr>
                      <p:sp>
                        <p:nvSpPr>
                          <p:cNvPr id="69" name="正方形/長方形 68"/>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70" name="円/楕円 69"/>
                          <p:cNvSpPr>
                            <a:spLocks noChangeAspect="1"/>
                          </p:cNvSpPr>
                          <p:nvPr/>
                        </p:nvSpPr>
                        <p:spPr>
                          <a:xfrm>
                            <a:off x="3883819" y="1315731"/>
                            <a:ext cx="241957" cy="24192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71" name="円/楕円 70"/>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grpSp>
                    <p:nvGrpSpPr>
                      <p:cNvPr id="62" name="グループ化 61"/>
                      <p:cNvGrpSpPr/>
                      <p:nvPr/>
                    </p:nvGrpSpPr>
                    <p:grpSpPr>
                      <a:xfrm>
                        <a:off x="4363459" y="1762297"/>
                        <a:ext cx="1792838" cy="323704"/>
                        <a:chOff x="3906259" y="1305097"/>
                        <a:chExt cx="1792838" cy="323704"/>
                      </a:xfrm>
                    </p:grpSpPr>
                    <p:sp>
                      <p:nvSpPr>
                        <p:cNvPr id="63" name="正方形/長方形 62"/>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64" name="円/楕円 63"/>
                        <p:cNvSpPr>
                          <a:spLocks noChangeAspect="1"/>
                        </p:cNvSpPr>
                        <p:nvPr/>
                      </p:nvSpPr>
                      <p:spPr>
                        <a:xfrm>
                          <a:off x="3906259" y="1360611"/>
                          <a:ext cx="244837" cy="24480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65" name="円/楕円 64"/>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grpSp>
              <p:grpSp>
                <p:nvGrpSpPr>
                  <p:cNvPr id="79" name="グループ化 78"/>
                  <p:cNvGrpSpPr/>
                  <p:nvPr/>
                </p:nvGrpSpPr>
                <p:grpSpPr>
                  <a:xfrm rot="4349610">
                    <a:off x="3726094" y="1252738"/>
                    <a:ext cx="1463514" cy="780904"/>
                    <a:chOff x="3883819" y="1305097"/>
                    <a:chExt cx="2272478" cy="780904"/>
                  </a:xfrm>
                </p:grpSpPr>
                <p:grpSp>
                  <p:nvGrpSpPr>
                    <p:cNvPr id="80" name="グループ化 79"/>
                    <p:cNvGrpSpPr/>
                    <p:nvPr/>
                  </p:nvGrpSpPr>
                  <p:grpSpPr>
                    <a:xfrm>
                      <a:off x="3883819" y="1305097"/>
                      <a:ext cx="2120078" cy="628503"/>
                      <a:chOff x="3883819" y="1305097"/>
                      <a:chExt cx="2120078" cy="628503"/>
                    </a:xfrm>
                  </p:grpSpPr>
                  <p:grpSp>
                    <p:nvGrpSpPr>
                      <p:cNvPr id="85" name="グループ化 84"/>
                      <p:cNvGrpSpPr/>
                      <p:nvPr/>
                    </p:nvGrpSpPr>
                    <p:grpSpPr>
                      <a:xfrm>
                        <a:off x="3883819" y="1305097"/>
                        <a:ext cx="1815278" cy="323704"/>
                        <a:chOff x="3883819" y="1305097"/>
                        <a:chExt cx="1815278" cy="323704"/>
                      </a:xfrm>
                    </p:grpSpPr>
                    <p:sp>
                      <p:nvSpPr>
                        <p:cNvPr id="94" name="正方形/長方形 93"/>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95" name="円/楕円 94"/>
                        <p:cNvSpPr>
                          <a:spLocks noChangeAspect="1"/>
                        </p:cNvSpPr>
                        <p:nvPr/>
                      </p:nvSpPr>
                      <p:spPr>
                        <a:xfrm>
                          <a:off x="3883819" y="1315731"/>
                          <a:ext cx="288037" cy="28800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96" name="円/楕円 95"/>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nvGrpSpPr>
                      <p:cNvPr id="86" name="グループ化 85"/>
                      <p:cNvGrpSpPr/>
                      <p:nvPr/>
                    </p:nvGrpSpPr>
                    <p:grpSpPr>
                      <a:xfrm>
                        <a:off x="4036219" y="1457497"/>
                        <a:ext cx="1815278" cy="323704"/>
                        <a:chOff x="3883819" y="1305097"/>
                        <a:chExt cx="1815278" cy="323704"/>
                      </a:xfrm>
                    </p:grpSpPr>
                    <p:sp>
                      <p:nvSpPr>
                        <p:cNvPr id="91" name="正方形/長方形 90"/>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92" name="円/楕円 91"/>
                        <p:cNvSpPr>
                          <a:spLocks noChangeAspect="1"/>
                        </p:cNvSpPr>
                        <p:nvPr/>
                      </p:nvSpPr>
                      <p:spPr>
                        <a:xfrm>
                          <a:off x="3883819" y="1315731"/>
                          <a:ext cx="288037" cy="28800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93" name="円/楕円 92"/>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nvGrpSpPr>
                      <p:cNvPr id="87" name="グループ化 86"/>
                      <p:cNvGrpSpPr/>
                      <p:nvPr/>
                    </p:nvGrpSpPr>
                    <p:grpSpPr>
                      <a:xfrm>
                        <a:off x="4188619" y="1609896"/>
                        <a:ext cx="1815278" cy="323704"/>
                        <a:chOff x="3883819" y="1305096"/>
                        <a:chExt cx="1815278" cy="323704"/>
                      </a:xfrm>
                    </p:grpSpPr>
                    <p:sp>
                      <p:nvSpPr>
                        <p:cNvPr id="88" name="正方形/長方形 87"/>
                        <p:cNvSpPr/>
                        <p:nvPr/>
                      </p:nvSpPr>
                      <p:spPr>
                        <a:xfrm>
                          <a:off x="4067944" y="1305096"/>
                          <a:ext cx="1512169"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89" name="円/楕円 88"/>
                        <p:cNvSpPr>
                          <a:spLocks noChangeAspect="1"/>
                        </p:cNvSpPr>
                        <p:nvPr/>
                      </p:nvSpPr>
                      <p:spPr>
                        <a:xfrm>
                          <a:off x="3883819" y="1315731"/>
                          <a:ext cx="288037" cy="28800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90" name="円/楕円 89"/>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grpSp>
                  <p:nvGrpSpPr>
                    <p:cNvPr id="81" name="グループ化 80"/>
                    <p:cNvGrpSpPr/>
                    <p:nvPr/>
                  </p:nvGrpSpPr>
                  <p:grpSpPr>
                    <a:xfrm>
                      <a:off x="4341019" y="1762297"/>
                      <a:ext cx="1815278" cy="323704"/>
                      <a:chOff x="3883819" y="1305097"/>
                      <a:chExt cx="1815278" cy="323704"/>
                    </a:xfrm>
                  </p:grpSpPr>
                  <p:sp>
                    <p:nvSpPr>
                      <p:cNvPr id="82" name="正方形/長方形 81"/>
                      <p:cNvSpPr/>
                      <p:nvPr/>
                    </p:nvSpPr>
                    <p:spPr>
                      <a:xfrm>
                        <a:off x="4067944" y="1305097"/>
                        <a:ext cx="1512168" cy="323704"/>
                      </a:xfrm>
                      <a:prstGeom prst="rect">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83" name="円/楕円 82"/>
                      <p:cNvSpPr>
                        <a:spLocks noChangeAspect="1"/>
                      </p:cNvSpPr>
                      <p:nvPr/>
                    </p:nvSpPr>
                    <p:spPr>
                      <a:xfrm>
                        <a:off x="3883819" y="1315731"/>
                        <a:ext cx="288037" cy="288000"/>
                      </a:xfrm>
                      <a:prstGeom prst="ellipse">
                        <a:avLst/>
                      </a:prstGeom>
                      <a:solidFill>
                        <a:schemeClr val="bg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84" name="円/楕円 83"/>
                      <p:cNvSpPr>
                        <a:spLocks noChangeAspect="1"/>
                      </p:cNvSpPr>
                      <p:nvPr/>
                    </p:nvSpPr>
                    <p:spPr>
                      <a:xfrm>
                        <a:off x="5425460" y="1323526"/>
                        <a:ext cx="273637" cy="273600"/>
                      </a:xfrm>
                      <a:prstGeom prst="ellipse">
                        <a:avLst/>
                      </a:prstGeom>
                      <a:solidFill>
                        <a:schemeClr val="accent1"/>
                      </a:solidFill>
                      <a:ln w="76200">
                        <a:solidFill>
                          <a:schemeClr val="accent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grpSp>
              <p:sp>
                <p:nvSpPr>
                  <p:cNvPr id="97" name="円/楕円 96"/>
                  <p:cNvSpPr/>
                  <p:nvPr/>
                </p:nvSpPr>
                <p:spPr>
                  <a:xfrm flipH="1">
                    <a:off x="4695222" y="2453527"/>
                    <a:ext cx="184125" cy="124399"/>
                  </a:xfrm>
                  <a:prstGeom prst="ellipse">
                    <a:avLst/>
                  </a:prstGeom>
                  <a:solidFill>
                    <a:schemeClr val="accent1">
                      <a:lumMod val="20000"/>
                      <a:lumOff val="8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98" name="円/楕円 97"/>
                  <p:cNvSpPr/>
                  <p:nvPr/>
                </p:nvSpPr>
                <p:spPr>
                  <a:xfrm>
                    <a:off x="4287895" y="2729855"/>
                    <a:ext cx="288000" cy="155633"/>
                  </a:xfrm>
                  <a:prstGeom prst="ellipse">
                    <a:avLst/>
                  </a:prstGeom>
                  <a:solidFill>
                    <a:srgbClr val="E1F0FF"/>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sp>
                <p:nvSpPr>
                  <p:cNvPr id="99" name="円/楕円 98"/>
                  <p:cNvSpPr/>
                  <p:nvPr/>
                </p:nvSpPr>
                <p:spPr>
                  <a:xfrm>
                    <a:off x="4449534" y="2609129"/>
                    <a:ext cx="221871" cy="133997"/>
                  </a:xfrm>
                  <a:prstGeom prst="ellipse">
                    <a:avLst/>
                  </a:prstGeom>
                  <a:solidFill>
                    <a:schemeClr val="accent6">
                      <a:lumMod val="40000"/>
                      <a:lumOff val="60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kumimoji="1" lang="ja-JP" altLang="en-US"/>
                  </a:p>
                </p:txBody>
              </p:sp>
            </p:grpSp>
            <p:cxnSp>
              <p:nvCxnSpPr>
                <p:cNvPr id="103" name="直線矢印コネクタ 102"/>
                <p:cNvCxnSpPr/>
                <p:nvPr/>
              </p:nvCxnSpPr>
              <p:spPr>
                <a:xfrm>
                  <a:off x="6997470" y="2808341"/>
                  <a:ext cx="324000" cy="0"/>
                </a:xfrm>
                <a:prstGeom prst="straightConnector1">
                  <a:avLst/>
                </a:prstGeom>
                <a:ln w="3175">
                  <a:solidFill>
                    <a:srgbClr val="FFC000"/>
                  </a:solidFill>
                  <a:headEnd type="triangle" w="med" len="med"/>
                  <a:tailEnd type="triangle" w="med" len="med"/>
                </a:ln>
              </p:spPr>
              <p:style>
                <a:lnRef idx="1">
                  <a:schemeClr val="accent1"/>
                </a:lnRef>
                <a:fillRef idx="0">
                  <a:schemeClr val="accent1"/>
                </a:fillRef>
                <a:effectRef idx="0">
                  <a:schemeClr val="accent1"/>
                </a:effectRef>
                <a:fontRef idx="minor">
                  <a:schemeClr val="tx1"/>
                </a:fontRef>
              </p:style>
            </p:cxnSp>
            <p:cxnSp>
              <p:nvCxnSpPr>
                <p:cNvPr id="110" name="直線矢印コネクタ 109"/>
                <p:cNvCxnSpPr/>
                <p:nvPr/>
              </p:nvCxnSpPr>
              <p:spPr>
                <a:xfrm>
                  <a:off x="5777255" y="2786714"/>
                  <a:ext cx="288000" cy="0"/>
                </a:xfrm>
                <a:prstGeom prst="straightConnector1">
                  <a:avLst/>
                </a:prstGeom>
                <a:ln w="3175">
                  <a:solidFill>
                    <a:srgbClr val="FFC000"/>
                  </a:solidFill>
                  <a:headEnd type="triangle" w="med" len="med"/>
                  <a:tailEnd type="triangle" w="med" len="med"/>
                </a:ln>
              </p:spPr>
              <p:style>
                <a:lnRef idx="1">
                  <a:schemeClr val="accent1"/>
                </a:lnRef>
                <a:fillRef idx="0">
                  <a:schemeClr val="accent1"/>
                </a:fillRef>
                <a:effectRef idx="0">
                  <a:schemeClr val="accent1"/>
                </a:effectRef>
                <a:fontRef idx="minor">
                  <a:schemeClr val="tx1"/>
                </a:fontRef>
              </p:style>
            </p:cxnSp>
            <p:sp>
              <p:nvSpPr>
                <p:cNvPr id="111" name="テキスト ボックス 110"/>
                <p:cNvSpPr txBox="1"/>
                <p:nvPr/>
              </p:nvSpPr>
              <p:spPr>
                <a:xfrm>
                  <a:off x="6854494" y="2907016"/>
                  <a:ext cx="1090973" cy="351722"/>
                </a:xfrm>
                <a:prstGeom prst="rect">
                  <a:avLst/>
                </a:prstGeom>
                <a:noFill/>
              </p:spPr>
              <p:txBody>
                <a:bodyPr wrap="square" rtlCol="0">
                  <a:spAutoFit/>
                </a:bodyPr>
                <a:lstStyle/>
                <a:p>
                  <a:r>
                    <a:rPr kumimoji="1" lang="en-US" altLang="ja-JP" sz="900" dirty="0" smtClean="0"/>
                    <a:t>10~15</a:t>
                  </a:r>
                  <a:r>
                    <a:rPr kumimoji="1" lang="el-GR" altLang="ja-JP" sz="900" dirty="0" smtClean="0">
                      <a:latin typeface="Arial"/>
                      <a:cs typeface="Arial"/>
                    </a:rPr>
                    <a:t>μ</a:t>
                  </a:r>
                  <a:endParaRPr kumimoji="1" lang="ja-JP" altLang="en-US" sz="900" dirty="0"/>
                </a:p>
              </p:txBody>
            </p:sp>
            <p:sp>
              <p:nvSpPr>
                <p:cNvPr id="113" name="テキスト ボックス 112"/>
                <p:cNvSpPr txBox="1"/>
                <p:nvPr/>
              </p:nvSpPr>
              <p:spPr>
                <a:xfrm>
                  <a:off x="5677976" y="2907017"/>
                  <a:ext cx="941138" cy="351721"/>
                </a:xfrm>
                <a:prstGeom prst="rect">
                  <a:avLst/>
                </a:prstGeom>
                <a:noFill/>
              </p:spPr>
              <p:txBody>
                <a:bodyPr wrap="square" rtlCol="0">
                  <a:spAutoFit/>
                </a:bodyPr>
                <a:lstStyle/>
                <a:p>
                  <a:r>
                    <a:rPr kumimoji="1" lang="en-US" altLang="ja-JP" sz="900" dirty="0" smtClean="0"/>
                    <a:t>7~10</a:t>
                  </a:r>
                  <a:r>
                    <a:rPr kumimoji="1" lang="el-GR" altLang="ja-JP" sz="900" dirty="0" smtClean="0">
                      <a:latin typeface="Arial"/>
                      <a:cs typeface="Arial"/>
                    </a:rPr>
                    <a:t>μ</a:t>
                  </a:r>
                  <a:endParaRPr kumimoji="1" lang="ja-JP" altLang="en-US" sz="900" dirty="0"/>
                </a:p>
              </p:txBody>
            </p:sp>
            <p:cxnSp>
              <p:nvCxnSpPr>
                <p:cNvPr id="115" name="直線コネクタ 114"/>
                <p:cNvCxnSpPr/>
                <p:nvPr/>
              </p:nvCxnSpPr>
              <p:spPr>
                <a:xfrm flipV="1">
                  <a:off x="5345129" y="2251097"/>
                  <a:ext cx="72000" cy="0"/>
                </a:xfrm>
                <a:prstGeom prst="line">
                  <a:avLst/>
                </a:prstGeom>
                <a:ln>
                  <a:solidFill>
                    <a:srgbClr val="FFC000"/>
                  </a:solidFill>
                </a:ln>
              </p:spPr>
              <p:style>
                <a:lnRef idx="1">
                  <a:schemeClr val="accent1"/>
                </a:lnRef>
                <a:fillRef idx="0">
                  <a:schemeClr val="accent1"/>
                </a:fillRef>
                <a:effectRef idx="0">
                  <a:schemeClr val="accent1"/>
                </a:effectRef>
                <a:fontRef idx="minor">
                  <a:schemeClr val="tx1"/>
                </a:fontRef>
              </p:style>
            </p:cxnSp>
            <p:sp>
              <p:nvSpPr>
                <p:cNvPr id="117" name="テキスト ボックス 116"/>
                <p:cNvSpPr txBox="1"/>
                <p:nvPr/>
              </p:nvSpPr>
              <p:spPr>
                <a:xfrm>
                  <a:off x="5041425" y="2280245"/>
                  <a:ext cx="558804" cy="230831"/>
                </a:xfrm>
                <a:prstGeom prst="rect">
                  <a:avLst/>
                </a:prstGeom>
                <a:noFill/>
              </p:spPr>
              <p:txBody>
                <a:bodyPr wrap="square" rtlCol="0">
                  <a:spAutoFit/>
                </a:bodyPr>
                <a:lstStyle/>
                <a:p>
                  <a:pPr algn="ctr"/>
                  <a:r>
                    <a:rPr kumimoji="1" lang="en-US" altLang="ja-JP" sz="900" dirty="0" smtClean="0">
                      <a:latin typeface="Arial"/>
                      <a:cs typeface="Arial"/>
                    </a:rPr>
                    <a:t>1</a:t>
                  </a:r>
                  <a:r>
                    <a:rPr kumimoji="1" lang="el-GR" altLang="ja-JP" sz="900" dirty="0" smtClean="0">
                      <a:latin typeface="Arial"/>
                      <a:cs typeface="Arial"/>
                    </a:rPr>
                    <a:t>μ</a:t>
                  </a:r>
                  <a:endParaRPr kumimoji="1" lang="ja-JP" altLang="en-US" sz="900" dirty="0"/>
                </a:p>
              </p:txBody>
            </p:sp>
            <p:sp>
              <p:nvSpPr>
                <p:cNvPr id="118" name="テキスト ボックス 117"/>
                <p:cNvSpPr txBox="1"/>
                <p:nvPr/>
              </p:nvSpPr>
              <p:spPr>
                <a:xfrm>
                  <a:off x="7243725" y="2523068"/>
                  <a:ext cx="723521" cy="351721"/>
                </a:xfrm>
                <a:prstGeom prst="rect">
                  <a:avLst/>
                </a:prstGeom>
                <a:noFill/>
              </p:spPr>
              <p:txBody>
                <a:bodyPr wrap="square" rtlCol="0">
                  <a:spAutoFit/>
                </a:bodyPr>
                <a:lstStyle/>
                <a:p>
                  <a:r>
                    <a:rPr kumimoji="1" lang="en-US" altLang="ja-JP" sz="900" dirty="0" smtClean="0">
                      <a:solidFill>
                        <a:schemeClr val="bg1"/>
                      </a:solidFill>
                    </a:rPr>
                    <a:t>SiO</a:t>
                  </a:r>
                  <a:r>
                    <a:rPr kumimoji="1" lang="en-US" altLang="ja-JP" sz="900" baseline="-25000" dirty="0" smtClean="0">
                      <a:solidFill>
                        <a:schemeClr val="bg1"/>
                      </a:solidFill>
                    </a:rPr>
                    <a:t>2</a:t>
                  </a:r>
                  <a:endParaRPr kumimoji="1" lang="ja-JP" altLang="en-US" sz="900" baseline="-25000" dirty="0">
                    <a:solidFill>
                      <a:schemeClr val="bg1"/>
                    </a:solidFill>
                  </a:endParaRPr>
                </a:p>
              </p:txBody>
            </p:sp>
          </p:grpSp>
        </p:grpSp>
        <p:sp>
          <p:nvSpPr>
            <p:cNvPr id="122" name="テキスト ボックス 121"/>
            <p:cNvSpPr txBox="1"/>
            <p:nvPr/>
          </p:nvSpPr>
          <p:spPr>
            <a:xfrm>
              <a:off x="5036752" y="3420089"/>
              <a:ext cx="2543720" cy="656547"/>
            </a:xfrm>
            <a:prstGeom prst="rect">
              <a:avLst/>
            </a:prstGeom>
            <a:noFill/>
          </p:spPr>
          <p:txBody>
            <a:bodyPr wrap="square" rtlCol="0">
              <a:spAutoFit/>
            </a:bodyPr>
            <a:lstStyle/>
            <a:p>
              <a:pPr algn="ctr"/>
              <a:r>
                <a:rPr kumimoji="1" lang="ja-JP" altLang="en-US" sz="1100" dirty="0" smtClean="0"/>
                <a:t>ＣＦＦｅ</a:t>
              </a:r>
              <a:r>
                <a:rPr kumimoji="1" lang="en-US" altLang="ja-JP" sz="1100" dirty="0" smtClean="0"/>
                <a:t>850-Fe,</a:t>
              </a:r>
            </a:p>
            <a:p>
              <a:pPr algn="ctr"/>
              <a:r>
                <a:rPr lang="ja-JP" altLang="en-US" sz="1100" dirty="0" smtClean="0"/>
                <a:t>非晶炭素除去</a:t>
              </a:r>
              <a:endParaRPr kumimoji="1" lang="ja-JP" altLang="en-US" sz="1100" dirty="0"/>
            </a:p>
          </p:txBody>
        </p:sp>
      </p:grpSp>
      <p:sp>
        <p:nvSpPr>
          <p:cNvPr id="116" name="テキスト ボックス 3"/>
          <p:cNvSpPr txBox="1">
            <a:spLocks noChangeArrowheads="1"/>
          </p:cNvSpPr>
          <p:nvPr/>
        </p:nvSpPr>
        <p:spPr bwMode="auto">
          <a:xfrm>
            <a:off x="5364088" y="2669156"/>
            <a:ext cx="3456850" cy="1877437"/>
          </a:xfrm>
          <a:prstGeom prst="rect">
            <a:avLst/>
          </a:prstGeom>
          <a:noFill/>
          <a:ln w="9525">
            <a:solidFill>
              <a:srgbClr val="92D050"/>
            </a:solidFill>
            <a:miter lim="800000"/>
            <a:headEnd/>
            <a:tailEnd/>
          </a:ln>
          <a:extLst>
            <a:ext uri="{909E8E84-426E-40DD-AFC4-6F175D3DCCD1}">
              <a14:hiddenFill xmlns:a14="http://schemas.microsoft.com/office/drawing/2010/main">
                <a:solidFill>
                  <a:srgbClr val="FFFFFF"/>
                </a:solidFill>
              </a14:hiddenFill>
            </a:ext>
          </a:extLst>
        </p:spPr>
        <p:txBody>
          <a:bodyPr>
            <a:spAutoFit/>
          </a:bodyPr>
          <a:lstStyle>
            <a:lvl1pPr eaLnBrk="0" hangingPunct="0">
              <a:spcBef>
                <a:spcPct val="20000"/>
              </a:spcBef>
              <a:buChar char="•"/>
              <a:defRPr kumimoji="1" sz="3200">
                <a:solidFill>
                  <a:schemeClr val="tx1"/>
                </a:solidFill>
                <a:latin typeface="Arial" charset="0"/>
                <a:ea typeface="ＭＳ Ｐゴシック" pitchFamily="50" charset="-128"/>
              </a:defRPr>
            </a:lvl1pPr>
            <a:lvl2pPr marL="742950" indent="-285750" eaLnBrk="0" hangingPunct="0">
              <a:spcBef>
                <a:spcPct val="20000"/>
              </a:spcBef>
              <a:buChar char="–"/>
              <a:defRPr kumimoji="1" sz="2800">
                <a:solidFill>
                  <a:schemeClr val="tx1"/>
                </a:solidFill>
                <a:latin typeface="Arial" charset="0"/>
                <a:ea typeface="ＭＳ Ｐゴシック" pitchFamily="50" charset="-128"/>
              </a:defRPr>
            </a:lvl2pPr>
            <a:lvl3pPr marL="1143000" indent="-228600" eaLnBrk="0" hangingPunct="0">
              <a:spcBef>
                <a:spcPct val="20000"/>
              </a:spcBef>
              <a:buChar char="•"/>
              <a:defRPr kumimoji="1" sz="2400">
                <a:solidFill>
                  <a:schemeClr val="tx1"/>
                </a:solidFill>
                <a:latin typeface="Arial" charset="0"/>
                <a:ea typeface="ＭＳ Ｐゴシック" pitchFamily="50" charset="-128"/>
              </a:defRPr>
            </a:lvl3pPr>
            <a:lvl4pPr marL="1600200" indent="-228600" eaLnBrk="0" hangingPunct="0">
              <a:spcBef>
                <a:spcPct val="20000"/>
              </a:spcBef>
              <a:buChar char="–"/>
              <a:defRPr kumimoji="1" sz="2000">
                <a:solidFill>
                  <a:schemeClr val="tx1"/>
                </a:solidFill>
                <a:latin typeface="Arial" charset="0"/>
                <a:ea typeface="ＭＳ Ｐゴシック" pitchFamily="50" charset="-128"/>
              </a:defRPr>
            </a:lvl4pPr>
            <a:lvl5pPr marL="2057400" indent="-228600" eaLnBrk="0" hangingPunct="0">
              <a:spcBef>
                <a:spcPct val="20000"/>
              </a:spcBef>
              <a:buChar char="»"/>
              <a:defRPr kumimoji="1" sz="2000">
                <a:solidFill>
                  <a:schemeClr val="tx1"/>
                </a:solidFill>
                <a:latin typeface="Arial" charset="0"/>
                <a:ea typeface="ＭＳ Ｐゴシック" pitchFamily="50" charset="-128"/>
              </a:defRPr>
            </a:lvl5pPr>
            <a:lvl6pPr marL="2514600" indent="-228600" eaLnBrk="0" fontAlgn="base" hangingPunct="0">
              <a:spcBef>
                <a:spcPct val="20000"/>
              </a:spcBef>
              <a:spcAft>
                <a:spcPct val="0"/>
              </a:spcAft>
              <a:buChar char="»"/>
              <a:defRPr kumimoji="1" sz="2000">
                <a:solidFill>
                  <a:schemeClr val="tx1"/>
                </a:solidFill>
                <a:latin typeface="Arial" charset="0"/>
                <a:ea typeface="ＭＳ Ｐゴシック" pitchFamily="50" charset="-128"/>
              </a:defRPr>
            </a:lvl6pPr>
            <a:lvl7pPr marL="2971800" indent="-228600" eaLnBrk="0" fontAlgn="base" hangingPunct="0">
              <a:spcBef>
                <a:spcPct val="20000"/>
              </a:spcBef>
              <a:spcAft>
                <a:spcPct val="0"/>
              </a:spcAft>
              <a:buChar char="»"/>
              <a:defRPr kumimoji="1" sz="2000">
                <a:solidFill>
                  <a:schemeClr val="tx1"/>
                </a:solidFill>
                <a:latin typeface="Arial" charset="0"/>
                <a:ea typeface="ＭＳ Ｐゴシック" pitchFamily="50" charset="-128"/>
              </a:defRPr>
            </a:lvl7pPr>
            <a:lvl8pPr marL="3429000" indent="-228600" eaLnBrk="0" fontAlgn="base" hangingPunct="0">
              <a:spcBef>
                <a:spcPct val="20000"/>
              </a:spcBef>
              <a:spcAft>
                <a:spcPct val="0"/>
              </a:spcAft>
              <a:buChar char="»"/>
              <a:defRPr kumimoji="1" sz="2000">
                <a:solidFill>
                  <a:schemeClr val="tx1"/>
                </a:solidFill>
                <a:latin typeface="Arial" charset="0"/>
                <a:ea typeface="ＭＳ Ｐゴシック" pitchFamily="50" charset="-128"/>
              </a:defRPr>
            </a:lvl8pPr>
            <a:lvl9pPr marL="3886200" indent="-228600" eaLnBrk="0" fontAlgn="base" hangingPunct="0">
              <a:spcBef>
                <a:spcPct val="20000"/>
              </a:spcBef>
              <a:spcAft>
                <a:spcPct val="0"/>
              </a:spcAft>
              <a:buChar char="»"/>
              <a:defRPr kumimoji="1" sz="2000">
                <a:solidFill>
                  <a:schemeClr val="tx1"/>
                </a:solidFill>
                <a:latin typeface="Arial" charset="0"/>
                <a:ea typeface="ＭＳ Ｐゴシック" pitchFamily="50" charset="-128"/>
              </a:defRPr>
            </a:lvl9pPr>
          </a:lstStyle>
          <a:p>
            <a:pPr eaLnBrk="1" hangingPunct="1">
              <a:spcBef>
                <a:spcPct val="0"/>
              </a:spcBef>
              <a:buFontTx/>
              <a:buNone/>
            </a:pPr>
            <a:r>
              <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rPr>
              <a:t>CF-GSCs-2S</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の見かけ密度</a:t>
            </a: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eaLnBrk="1" hangingPunct="1">
              <a:spcBef>
                <a:spcPct val="0"/>
              </a:spcBef>
              <a:buFontTx/>
              <a:buNone/>
            </a:pP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400" dirty="0" smtClean="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80</a:t>
            </a:r>
            <a:r>
              <a:rPr lang="ja-JP" altLang="en-US" sz="1400" dirty="0" err="1">
                <a:latin typeface="Arial Unicode MS" panose="020B0604020202020204" pitchFamily="50" charset="-128"/>
                <a:ea typeface="Arial Unicode MS" panose="020B0604020202020204" pitchFamily="50" charset="-128"/>
                <a:cs typeface="Arial Unicode MS" panose="020B0604020202020204" pitchFamily="50" charset="-128"/>
              </a:rPr>
              <a:t>ｇ</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/250㏄</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400" dirty="0">
                <a:latin typeface="Arial Unicode MS" panose="020B0604020202020204" pitchFamily="50" charset="-128"/>
                <a:ea typeface="Arial Unicode MS" panose="020B0604020202020204" pitchFamily="50" charset="-128"/>
                <a:cs typeface="Arial Unicode MS" panose="020B0604020202020204" pitchFamily="50" charset="-128"/>
              </a:rPr>
              <a:t>0.32</a:t>
            </a:r>
          </a:p>
          <a:p>
            <a:pPr eaLnBrk="1" hangingPunct="1">
              <a:spcBef>
                <a:spcPct val="0"/>
              </a:spcBef>
              <a:buFontTx/>
              <a:buNone/>
            </a:pP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　　</a:t>
            </a:r>
            <a:endParaRPr lang="en-US" altLang="ja-JP" sz="1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eaLnBrk="1" hangingPunct="1">
              <a:spcBef>
                <a:spcPct val="0"/>
              </a:spcBef>
              <a:buFontTx/>
              <a:buNone/>
            </a:pPr>
            <a:r>
              <a:rPr lang="ja-JP" altLang="en-US" sz="1400" dirty="0">
                <a:solidFill>
                  <a:srgbClr val="000000"/>
                </a:solidFill>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400" dirty="0" smtClean="0">
                <a:solidFill>
                  <a:srgbClr val="000000"/>
                </a:solidFill>
                <a:latin typeface="Arial Unicode MS" panose="020B0604020202020204" pitchFamily="50" charset="-128"/>
                <a:ea typeface="Arial Unicode MS" panose="020B0604020202020204" pitchFamily="50" charset="-128"/>
                <a:cs typeface="Arial Unicode MS" panose="020B0604020202020204" pitchFamily="50" charset="-128"/>
              </a:rPr>
              <a:t>　参考</a:t>
            </a:r>
            <a:r>
              <a:rPr lang="ja-JP" altLang="en-US" sz="14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アセチレンブラック</a:t>
            </a:r>
            <a:endParaRPr lang="en-US" altLang="ja-JP" sz="1200" dirty="0">
              <a:latin typeface="Arial Unicode MS" panose="020B0604020202020204" pitchFamily="50" charset="-128"/>
              <a:ea typeface="Arial Unicode MS" panose="020B0604020202020204" pitchFamily="50" charset="-128"/>
              <a:cs typeface="Arial Unicode MS" panose="020B0604020202020204" pitchFamily="50" charset="-128"/>
            </a:endParaRPr>
          </a:p>
          <a:p>
            <a:pPr eaLnBrk="1" hangingPunct="1">
              <a:spcBef>
                <a:spcPct val="0"/>
              </a:spcBef>
              <a:buFontTx/>
              <a:buNone/>
            </a:pPr>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　　　　　　　　　粉状　</a:t>
            </a:r>
            <a:r>
              <a:rPr lang="en-US" altLang="ja-JP" sz="1200" dirty="0">
                <a:latin typeface="Arial Unicode MS" panose="020B0604020202020204" pitchFamily="50" charset="-128"/>
                <a:ea typeface="Arial Unicode MS" panose="020B0604020202020204" pitchFamily="50" charset="-128"/>
                <a:cs typeface="Arial Unicode MS" panose="020B0604020202020204" pitchFamily="50" charset="-128"/>
              </a:rPr>
              <a:t>0.02</a:t>
            </a:r>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200" dirty="0">
                <a:latin typeface="Arial Unicode MS" panose="020B0604020202020204" pitchFamily="50" charset="-128"/>
                <a:ea typeface="Arial Unicode MS" panose="020B0604020202020204" pitchFamily="50" charset="-128"/>
                <a:cs typeface="Arial Unicode MS" panose="020B0604020202020204" pitchFamily="50" charset="-128"/>
              </a:rPr>
              <a:t>0.18</a:t>
            </a:r>
          </a:p>
          <a:p>
            <a:pPr eaLnBrk="1" hangingPunct="1">
              <a:spcBef>
                <a:spcPct val="0"/>
              </a:spcBef>
              <a:buFontTx/>
              <a:buNone/>
            </a:pPr>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　　　　　　　　　粒状　～</a:t>
            </a:r>
            <a:r>
              <a:rPr lang="en-US" altLang="ja-JP" sz="1200" dirty="0">
                <a:latin typeface="Arial Unicode MS" panose="020B0604020202020204" pitchFamily="50" charset="-128"/>
                <a:ea typeface="Arial Unicode MS" panose="020B0604020202020204" pitchFamily="50" charset="-128"/>
                <a:cs typeface="Arial Unicode MS" panose="020B0604020202020204" pitchFamily="50" charset="-128"/>
              </a:rPr>
              <a:t>0.25</a:t>
            </a:r>
          </a:p>
          <a:p>
            <a:pPr eaLnBrk="1" hangingPunct="1">
              <a:spcBef>
                <a:spcPct val="0"/>
              </a:spcBef>
              <a:buFontTx/>
              <a:buNone/>
            </a:pPr>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　　　　　　東海カーボンブラック</a:t>
            </a:r>
            <a:endParaRPr lang="en-US" altLang="ja-JP" sz="1200" dirty="0">
              <a:latin typeface="Arial Unicode MS" panose="020B0604020202020204" pitchFamily="50" charset="-128"/>
              <a:ea typeface="Arial Unicode MS" panose="020B0604020202020204" pitchFamily="50" charset="-128"/>
              <a:cs typeface="Arial Unicode MS" panose="020B0604020202020204" pitchFamily="50" charset="-128"/>
            </a:endParaRPr>
          </a:p>
          <a:p>
            <a:pPr eaLnBrk="1" hangingPunct="1">
              <a:spcBef>
                <a:spcPct val="0"/>
              </a:spcBef>
              <a:buFontTx/>
              <a:buNone/>
            </a:pPr>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粉状</a:t>
            </a:r>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200" dirty="0">
                <a:latin typeface="Arial Unicode MS" panose="020B0604020202020204" pitchFamily="50" charset="-128"/>
                <a:ea typeface="Arial Unicode MS" panose="020B0604020202020204" pitchFamily="50" charset="-128"/>
                <a:cs typeface="Arial Unicode MS" panose="020B0604020202020204" pitchFamily="50" charset="-128"/>
              </a:rPr>
              <a:t>0.1</a:t>
            </a:r>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前後</a:t>
            </a:r>
            <a:endParaRPr lang="en-US" altLang="ja-JP" sz="1200" dirty="0">
              <a:latin typeface="Arial Unicode MS" panose="020B0604020202020204" pitchFamily="50" charset="-128"/>
              <a:ea typeface="Arial Unicode MS" panose="020B0604020202020204" pitchFamily="50" charset="-128"/>
              <a:cs typeface="Arial Unicode MS" panose="020B0604020202020204" pitchFamily="50" charset="-128"/>
            </a:endParaRPr>
          </a:p>
          <a:p>
            <a:pPr eaLnBrk="1" hangingPunct="1">
              <a:spcBef>
                <a:spcPct val="0"/>
              </a:spcBef>
              <a:buFontTx/>
              <a:buNone/>
            </a:pPr>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ja-JP" altLang="en-US" sz="1200" dirty="0" smtClean="0">
                <a:latin typeface="Arial Unicode MS" panose="020B0604020202020204" pitchFamily="50" charset="-128"/>
                <a:ea typeface="Arial Unicode MS" panose="020B0604020202020204" pitchFamily="50" charset="-128"/>
                <a:cs typeface="Arial Unicode MS" panose="020B0604020202020204" pitchFamily="50" charset="-128"/>
              </a:rPr>
              <a:t>粒状</a:t>
            </a:r>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　</a:t>
            </a:r>
            <a:r>
              <a:rPr lang="en-US" altLang="ja-JP" sz="1200" dirty="0">
                <a:latin typeface="Arial Unicode MS" panose="020B0604020202020204" pitchFamily="50" charset="-128"/>
                <a:ea typeface="Arial Unicode MS" panose="020B0604020202020204" pitchFamily="50" charset="-128"/>
                <a:cs typeface="Arial Unicode MS" panose="020B0604020202020204" pitchFamily="50" charset="-128"/>
              </a:rPr>
              <a:t>0.3</a:t>
            </a:r>
            <a:r>
              <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200" dirty="0">
                <a:latin typeface="Arial Unicode MS" panose="020B0604020202020204" pitchFamily="50" charset="-128"/>
                <a:ea typeface="Arial Unicode MS" panose="020B0604020202020204" pitchFamily="50" charset="-128"/>
                <a:cs typeface="Arial Unicode MS" panose="020B0604020202020204" pitchFamily="50" charset="-128"/>
              </a:rPr>
              <a:t>0.6</a:t>
            </a:r>
            <a:endParaRPr lang="ja-JP" altLang="en-US" sz="1200" dirty="0">
              <a:latin typeface="Arial Unicode MS" panose="020B0604020202020204" pitchFamily="50" charset="-128"/>
              <a:ea typeface="Arial Unicode MS" panose="020B0604020202020204" pitchFamily="50" charset="-128"/>
              <a:cs typeface="Arial Unicode MS" panose="020B0604020202020204" pitchFamily="50" charset="-128"/>
            </a:endParaRPr>
          </a:p>
        </p:txBody>
      </p:sp>
      <p:sp>
        <p:nvSpPr>
          <p:cNvPr id="2" name="右中かっこ 1"/>
          <p:cNvSpPr/>
          <p:nvPr/>
        </p:nvSpPr>
        <p:spPr>
          <a:xfrm>
            <a:off x="8316416" y="5661248"/>
            <a:ext cx="72008" cy="432048"/>
          </a:xfrm>
          <a:prstGeom prst="rightBrace">
            <a:avLst/>
          </a:prstGeom>
        </p:spPr>
        <p:style>
          <a:lnRef idx="1">
            <a:schemeClr val="accent1"/>
          </a:lnRef>
          <a:fillRef idx="0">
            <a:schemeClr val="accent1"/>
          </a:fillRef>
          <a:effectRef idx="0">
            <a:schemeClr val="accent1"/>
          </a:effectRef>
          <a:fontRef idx="minor">
            <a:schemeClr val="tx1"/>
          </a:fontRef>
        </p:style>
        <p:txBody>
          <a:bodyPr rtlCol="0" anchor="ctr"/>
          <a:lstStyle/>
          <a:p>
            <a:pPr algn="ctr"/>
            <a:endParaRPr kumimoji="1" lang="ja-JP" altLang="en-US"/>
          </a:p>
        </p:txBody>
      </p:sp>
      <p:sp>
        <p:nvSpPr>
          <p:cNvPr id="100" name="テキスト ボックス 99"/>
          <p:cNvSpPr txBox="1"/>
          <p:nvPr/>
        </p:nvSpPr>
        <p:spPr>
          <a:xfrm>
            <a:off x="8388424" y="5517232"/>
            <a:ext cx="755576" cy="1015663"/>
          </a:xfrm>
          <a:prstGeom prst="rect">
            <a:avLst/>
          </a:prstGeom>
          <a:noFill/>
        </p:spPr>
        <p:txBody>
          <a:bodyPr wrap="square" rtlCol="0">
            <a:spAutoFit/>
          </a:bodyPr>
          <a:lstStyle/>
          <a:p>
            <a:r>
              <a:rPr kumimoji="1" lang="ja-JP" altLang="en-US" sz="1000" dirty="0" smtClean="0"/>
              <a:t>昨年の木質炭化学会発表用に調製したカラマツ試料</a:t>
            </a:r>
            <a:endParaRPr kumimoji="1" lang="ja-JP" altLang="en-US" sz="1000" dirty="0"/>
          </a:p>
        </p:txBody>
      </p:sp>
    </p:spTree>
    <p:extLst>
      <p:ext uri="{BB962C8B-B14F-4D97-AF65-F5344CB8AC3E}">
        <p14:creationId xmlns:p14="http://schemas.microsoft.com/office/powerpoint/2010/main" val="82649120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テキスト ボックス 1"/>
          <p:cNvSpPr txBox="1"/>
          <p:nvPr/>
        </p:nvSpPr>
        <p:spPr>
          <a:xfrm>
            <a:off x="395536" y="44624"/>
            <a:ext cx="8424936" cy="6863417"/>
          </a:xfrm>
          <a:prstGeom prst="rect">
            <a:avLst/>
          </a:prstGeom>
          <a:noFill/>
        </p:spPr>
        <p:txBody>
          <a:bodyPr wrap="square" rtlCol="0">
            <a:spAutoFit/>
          </a:bodyPr>
          <a:lstStyle/>
          <a:p>
            <a:pPr algn="just"/>
            <a:r>
              <a:rPr kumimoji="1" lang="ja-JP" altLang="en-US" sz="2400" dirty="0" smtClean="0">
                <a:latin typeface="Arial Unicode MS" panose="020B0604020202020204" pitchFamily="50" charset="-128"/>
                <a:ea typeface="Arial Unicode MS" panose="020B0604020202020204" pitchFamily="50" charset="-128"/>
                <a:cs typeface="Arial Unicode MS" panose="020B0604020202020204" pitchFamily="50" charset="-128"/>
              </a:rPr>
              <a:t>まとめ</a:t>
            </a:r>
            <a:endParaRPr kumimoji="1" lang="en-US" altLang="ja-JP" sz="24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algn="just"/>
            <a:endParaRPr lang="en-US" altLang="ja-JP" sz="1600" dirty="0">
              <a:latin typeface="Arial Unicode MS" panose="020B0604020202020204" pitchFamily="50" charset="-128"/>
              <a:ea typeface="Arial Unicode MS" panose="020B0604020202020204" pitchFamily="50" charset="-128"/>
              <a:cs typeface="Arial Unicode MS" panose="020B0604020202020204" pitchFamily="50" charset="-128"/>
            </a:endParaRPr>
          </a:p>
          <a:p>
            <a:pPr algn="just"/>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ココファイバー</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CF)</a:t>
            </a:r>
            <a:r>
              <a:rPr kumimoji="1"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から機能性炭素材料グラファイトシェルチェーン</a:t>
            </a:r>
            <a:r>
              <a:rPr kumimoji="1"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(GSCs)</a:t>
            </a:r>
            <a:r>
              <a:rPr kumimoji="1"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を製造するためには</a:t>
            </a:r>
            <a:endParaRPr lang="en-US" altLang="ja-JP" sz="1600" dirty="0">
              <a:latin typeface="Arial Unicode MS" panose="020B0604020202020204" pitchFamily="50" charset="-128"/>
              <a:ea typeface="Arial Unicode MS" panose="020B0604020202020204" pitchFamily="50" charset="-128"/>
              <a:cs typeface="Arial Unicode MS" panose="020B0604020202020204" pitchFamily="50" charset="-128"/>
            </a:endParaRPr>
          </a:p>
          <a:p>
            <a:pPr marL="266700" indent="-266700" algn="just"/>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Fe</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として</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3wt</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％含まれるように調製した硝酸</a:t>
            </a:r>
            <a:r>
              <a:rPr lang="ja-JP" altLang="en-US" sz="1600" dirty="0">
                <a:latin typeface="Arial Unicode MS" panose="020B0604020202020204" pitchFamily="50" charset="-128"/>
                <a:ea typeface="Arial Unicode MS" panose="020B0604020202020204" pitchFamily="50" charset="-128"/>
                <a:cs typeface="Arial Unicode MS" panose="020B0604020202020204" pitchFamily="50" charset="-128"/>
              </a:rPr>
              <a:t>鉄</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水溶液に</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CF</a:t>
            </a:r>
            <a:r>
              <a:rPr lang="ja-JP" altLang="en-US" sz="1600" dirty="0" err="1" smtClean="0">
                <a:latin typeface="Arial Unicode MS" panose="020B0604020202020204" pitchFamily="50" charset="-128"/>
                <a:ea typeface="Arial Unicode MS" panose="020B0604020202020204" pitchFamily="50" charset="-128"/>
                <a:cs typeface="Arial Unicode MS" panose="020B0604020202020204" pitchFamily="50" charset="-128"/>
              </a:rPr>
              <a:t>を浸</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漬し、水分を除去後、窒素気流中</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10℃/</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分で</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500℃</a:t>
            </a:r>
            <a:r>
              <a:rPr lang="ja-JP" altLang="en-US" sz="1600" dirty="0" err="1" smtClean="0">
                <a:latin typeface="Arial Unicode MS" panose="020B0604020202020204" pitchFamily="50" charset="-128"/>
                <a:ea typeface="Arial Unicode MS" panose="020B0604020202020204" pitchFamily="50" charset="-128"/>
                <a:cs typeface="Arial Unicode MS" panose="020B0604020202020204" pitchFamily="50" charset="-128"/>
              </a:rPr>
              <a:t>まで昇</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温し、</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2</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時間保持した後室温まで急冷して取り出す。これらの嵩高い</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500℃</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炭化試料を手動粉砕して、改めて室温から窒素気流中</a:t>
            </a:r>
            <a:r>
              <a:rPr lang="en-US" altLang="ja-JP" sz="1600" dirty="0">
                <a:latin typeface="Arial Unicode MS" panose="020B0604020202020204" pitchFamily="50" charset="-128"/>
                <a:ea typeface="Arial Unicode MS" panose="020B0604020202020204" pitchFamily="50" charset="-128"/>
                <a:cs typeface="Arial Unicode MS" panose="020B0604020202020204" pitchFamily="50" charset="-128"/>
              </a:rPr>
              <a:t>10℃/</a:t>
            </a:r>
            <a:r>
              <a:rPr lang="ja-JP" altLang="en-US" sz="1600" dirty="0">
                <a:latin typeface="Arial Unicode MS" panose="020B0604020202020204" pitchFamily="50" charset="-128"/>
                <a:ea typeface="Arial Unicode MS" panose="020B0604020202020204" pitchFamily="50" charset="-128"/>
                <a:cs typeface="Arial Unicode MS" panose="020B0604020202020204" pitchFamily="50" charset="-128"/>
              </a:rPr>
              <a:t>分</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で</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lang="en-US" altLang="ja-JP" sz="16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600" dirty="0" err="1">
                <a:latin typeface="Arial Unicode MS" panose="020B0604020202020204" pitchFamily="50" charset="-128"/>
                <a:ea typeface="Arial Unicode MS" panose="020B0604020202020204" pitchFamily="50" charset="-128"/>
                <a:cs typeface="Arial Unicode MS" panose="020B0604020202020204" pitchFamily="50" charset="-128"/>
              </a:rPr>
              <a:t>まで昇</a:t>
            </a:r>
            <a:r>
              <a:rPr lang="ja-JP" altLang="en-US" sz="1600" dirty="0">
                <a:latin typeface="Arial Unicode MS" panose="020B0604020202020204" pitchFamily="50" charset="-128"/>
                <a:ea typeface="Arial Unicode MS" panose="020B0604020202020204" pitchFamily="50" charset="-128"/>
                <a:cs typeface="Arial Unicode MS" panose="020B0604020202020204" pitchFamily="50" charset="-128"/>
              </a:rPr>
              <a:t>温し</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1</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時間</a:t>
            </a:r>
            <a:r>
              <a:rPr lang="ja-JP" altLang="en-US" sz="1600" dirty="0">
                <a:latin typeface="Arial Unicode MS" panose="020B0604020202020204" pitchFamily="50" charset="-128"/>
                <a:ea typeface="Arial Unicode MS" panose="020B0604020202020204" pitchFamily="50" charset="-128"/>
                <a:cs typeface="Arial Unicode MS" panose="020B0604020202020204" pitchFamily="50" charset="-128"/>
              </a:rPr>
              <a:t>保持した後室温まで急冷して取り出す</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。この試料を</a:t>
            </a:r>
            <a:r>
              <a:rPr lang="ja-JP" altLang="en-US" sz="1600" dirty="0">
                <a:latin typeface="Arial Unicode MS" panose="020B0604020202020204" pitchFamily="50" charset="-128"/>
                <a:ea typeface="Arial Unicode MS" panose="020B0604020202020204" pitchFamily="50" charset="-128"/>
                <a:cs typeface="Arial Unicode MS" panose="020B0604020202020204" pitchFamily="50" charset="-128"/>
              </a:rPr>
              <a:t>所定の</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酸洗浄、空気酸化、粉砕処理して得た</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GSCs(CF-GSCs-2S)</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が最も導電性能が高く、シェルの大きさが約</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35nm</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で比較的均一だった。</a:t>
            </a:r>
            <a:endParaRPr lang="en-US" altLang="ja-JP" sz="1600" dirty="0">
              <a:latin typeface="Arial Unicode MS" panose="020B0604020202020204" pitchFamily="50" charset="-128"/>
              <a:ea typeface="Arial Unicode MS" panose="020B0604020202020204" pitchFamily="50" charset="-128"/>
              <a:cs typeface="Arial Unicode MS" panose="020B0604020202020204" pitchFamily="50" charset="-128"/>
            </a:endParaRPr>
          </a:p>
          <a:p>
            <a:pPr marL="266700" indent="-266700" algn="just"/>
            <a:endPar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endParaRPr>
          </a:p>
          <a:p>
            <a:pPr marL="266700" indent="-266700" algn="just"/>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kumimoji="1"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しかし</a:t>
            </a:r>
            <a:r>
              <a:rPr kumimoji="1"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CF</a:t>
            </a:r>
            <a:r>
              <a:rPr kumimoji="1"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原料は嵩高いため扱いにくい。そこで初めに</a:t>
            </a:r>
            <a:r>
              <a:rPr kumimoji="1"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CF</a:t>
            </a:r>
            <a:r>
              <a:rPr kumimoji="1"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を</a:t>
            </a:r>
            <a:r>
              <a:rPr kumimoji="1"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500℃</a:t>
            </a:r>
            <a:r>
              <a:rPr kumimoji="1"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で炭化して減容化した試料を</a:t>
            </a:r>
            <a:r>
              <a:rPr kumimoji="1"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Fe</a:t>
            </a:r>
            <a:r>
              <a:rPr kumimoji="1"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として</a:t>
            </a:r>
            <a:r>
              <a:rPr kumimoji="1"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10wt%</a:t>
            </a:r>
            <a:r>
              <a:rPr kumimoji="1"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含まれるように</a:t>
            </a:r>
            <a:r>
              <a:rPr lang="ja-JP" altLang="en-US" sz="1600" dirty="0">
                <a:latin typeface="Arial Unicode MS" panose="020B0604020202020204" pitchFamily="50" charset="-128"/>
                <a:ea typeface="Arial Unicode MS" panose="020B0604020202020204" pitchFamily="50" charset="-128"/>
                <a:cs typeface="Arial Unicode MS" panose="020B0604020202020204" pitchFamily="50" charset="-128"/>
              </a:rPr>
              <a:t>調製した硝酸鉄水溶液</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に浸漬</a:t>
            </a:r>
            <a:r>
              <a:rPr lang="ja-JP" altLang="en-US" sz="1600" dirty="0">
                <a:latin typeface="Arial Unicode MS" panose="020B0604020202020204" pitchFamily="50" charset="-128"/>
                <a:ea typeface="Arial Unicode MS" panose="020B0604020202020204" pitchFamily="50" charset="-128"/>
                <a:cs typeface="Arial Unicode MS" panose="020B0604020202020204" pitchFamily="50" charset="-128"/>
              </a:rPr>
              <a:t>し、水分を除去後、窒素気流中</a:t>
            </a:r>
            <a:r>
              <a:rPr lang="en-US" altLang="ja-JP" sz="1600" dirty="0">
                <a:latin typeface="Arial Unicode MS" panose="020B0604020202020204" pitchFamily="50" charset="-128"/>
                <a:ea typeface="Arial Unicode MS" panose="020B0604020202020204" pitchFamily="50" charset="-128"/>
                <a:cs typeface="Arial Unicode MS" panose="020B0604020202020204" pitchFamily="50" charset="-128"/>
              </a:rPr>
              <a:t>10℃/</a:t>
            </a:r>
            <a:r>
              <a:rPr lang="ja-JP" altLang="en-US" sz="1600" dirty="0">
                <a:latin typeface="Arial Unicode MS" panose="020B0604020202020204" pitchFamily="50" charset="-128"/>
                <a:ea typeface="Arial Unicode MS" panose="020B0604020202020204" pitchFamily="50" charset="-128"/>
                <a:cs typeface="Arial Unicode MS" panose="020B0604020202020204" pitchFamily="50" charset="-128"/>
              </a:rPr>
              <a:t>分</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で</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lang="en-US" altLang="ja-JP" sz="1600" dirty="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600" dirty="0" err="1">
                <a:latin typeface="Arial Unicode MS" panose="020B0604020202020204" pitchFamily="50" charset="-128"/>
                <a:ea typeface="Arial Unicode MS" panose="020B0604020202020204" pitchFamily="50" charset="-128"/>
                <a:cs typeface="Arial Unicode MS" panose="020B0604020202020204" pitchFamily="50" charset="-128"/>
              </a:rPr>
              <a:t>まで昇</a:t>
            </a:r>
            <a:r>
              <a:rPr lang="ja-JP" altLang="en-US" sz="1600" dirty="0">
                <a:latin typeface="Arial Unicode MS" panose="020B0604020202020204" pitchFamily="50" charset="-128"/>
                <a:ea typeface="Arial Unicode MS" panose="020B0604020202020204" pitchFamily="50" charset="-128"/>
                <a:cs typeface="Arial Unicode MS" panose="020B0604020202020204" pitchFamily="50" charset="-128"/>
              </a:rPr>
              <a:t>温し</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1</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時間</a:t>
            </a:r>
            <a:r>
              <a:rPr lang="ja-JP" altLang="en-US" sz="1600" dirty="0">
                <a:latin typeface="Arial Unicode MS" panose="020B0604020202020204" pitchFamily="50" charset="-128"/>
                <a:ea typeface="Arial Unicode MS" panose="020B0604020202020204" pitchFamily="50" charset="-128"/>
                <a:cs typeface="Arial Unicode MS" panose="020B0604020202020204" pitchFamily="50" charset="-128"/>
              </a:rPr>
              <a:t>保持した後室温まで急冷して取り出す</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600" dirty="0">
                <a:latin typeface="Arial Unicode MS" panose="020B0604020202020204" pitchFamily="50" charset="-128"/>
                <a:ea typeface="Arial Unicode MS" panose="020B0604020202020204" pitchFamily="50" charset="-128"/>
                <a:cs typeface="Arial Unicode MS" panose="020B0604020202020204" pitchFamily="50" charset="-128"/>
              </a:rPr>
              <a:t>この試料</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を上記同様の酸</a:t>
            </a:r>
            <a:r>
              <a:rPr lang="ja-JP" altLang="en-US" sz="1600" dirty="0">
                <a:latin typeface="Arial Unicode MS" panose="020B0604020202020204" pitchFamily="50" charset="-128"/>
                <a:ea typeface="Arial Unicode MS" panose="020B0604020202020204" pitchFamily="50" charset="-128"/>
                <a:cs typeface="Arial Unicode MS" panose="020B0604020202020204" pitchFamily="50" charset="-128"/>
              </a:rPr>
              <a:t>洗浄、空気酸化、粉砕処理して</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得た</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GSCs(CF-GSCs-L2S)</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は前者より導電性能が若干低かった。</a:t>
            </a:r>
            <a:r>
              <a:rPr lang="en-US" altLang="ja-JP"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SEM</a:t>
            </a:r>
            <a:r>
              <a:rPr lang="ja-JP" altLang="en-US"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観察の結果シェルの大きさが不均一で、平均して</a:t>
            </a:r>
            <a:r>
              <a:rPr lang="en-US" altLang="ja-JP"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100nm, 55nm, 25nm</a:t>
            </a:r>
            <a:r>
              <a:rPr lang="ja-JP" altLang="en-US"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のシェルが存在することが分かった。この傾向は木材原料でも同じで、シェル</a:t>
            </a:r>
            <a:r>
              <a:rPr lang="ja-JP" altLang="en-US" sz="1600" b="1"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の不均一性</a:t>
            </a:r>
            <a:r>
              <a:rPr lang="ja-JP" altLang="en-US"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が導電性能の低下に関係していると考えられる。さらに</a:t>
            </a:r>
            <a:r>
              <a:rPr lang="en-US" altLang="ja-JP"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Si</a:t>
            </a:r>
            <a:r>
              <a:rPr lang="ja-JP" altLang="en-US"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に関連した非導電性物質も散見された。</a:t>
            </a:r>
            <a:endParaRPr lang="en-US" altLang="ja-JP"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endParaRPr>
          </a:p>
          <a:p>
            <a:pPr algn="just"/>
            <a:r>
              <a:rPr lang="ja-JP" altLang="en-US" sz="1600" dirty="0">
                <a:solidFill>
                  <a:srgbClr val="002060"/>
                </a:solidFill>
                <a:latin typeface="Arial Unicode MS" panose="020B0604020202020204" pitchFamily="50" charset="-128"/>
                <a:ea typeface="Arial Unicode MS" panose="020B0604020202020204" pitchFamily="50" charset="-128"/>
                <a:cs typeface="Arial Unicode MS" panose="020B0604020202020204" pitchFamily="50" charset="-128"/>
              </a:rPr>
              <a:t>　</a:t>
            </a:r>
            <a:endParaRPr lang="en-US" altLang="ja-JP" sz="1600" dirty="0" smtClean="0">
              <a:solidFill>
                <a:srgbClr val="002060"/>
              </a:solidFill>
              <a:latin typeface="Arial Unicode MS" panose="020B0604020202020204" pitchFamily="50" charset="-128"/>
              <a:ea typeface="Arial Unicode MS" panose="020B0604020202020204" pitchFamily="50" charset="-128"/>
              <a:cs typeface="Arial Unicode MS" panose="020B0604020202020204" pitchFamily="50" charset="-128"/>
            </a:endParaRPr>
          </a:p>
          <a:p>
            <a:pPr marL="180975" indent="-180975" algn="just"/>
            <a:r>
              <a:rPr lang="ja-JP" altLang="en-US" sz="1600" dirty="0" smtClean="0">
                <a:solidFill>
                  <a:srgbClr val="002060"/>
                </a:solidFill>
                <a:latin typeface="Arial Unicode MS" panose="020B0604020202020204" pitchFamily="50" charset="-128"/>
                <a:ea typeface="Arial Unicode MS" panose="020B0604020202020204" pitchFamily="50" charset="-128"/>
                <a:cs typeface="Arial Unicode MS" panose="020B0604020202020204" pitchFamily="50" charset="-128"/>
              </a:rPr>
              <a:t>・</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参考のために</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Fe</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触媒を添加しない</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CF850℃</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炭</a:t>
            </a:r>
            <a:r>
              <a:rPr lang="ja-JP" altLang="en-US" sz="1600" dirty="0" smtClean="0">
                <a:solidFill>
                  <a:srgbClr val="002060"/>
                </a:solidFill>
                <a:latin typeface="Arial Unicode MS" panose="020B0604020202020204" pitchFamily="50" charset="-128"/>
                <a:ea typeface="Arial Unicode MS" panose="020B0604020202020204" pitchFamily="50" charset="-128"/>
                <a:cs typeface="Arial Unicode MS" panose="020B0604020202020204" pitchFamily="50" charset="-128"/>
              </a:rPr>
              <a:t>を</a:t>
            </a:r>
            <a:r>
              <a:rPr lang="ja-JP" altLang="en-US" sz="1600" dirty="0">
                <a:latin typeface="Arial Unicode MS" panose="020B0604020202020204" pitchFamily="50" charset="-128"/>
                <a:ea typeface="Arial Unicode MS" panose="020B0604020202020204" pitchFamily="50" charset="-128"/>
                <a:cs typeface="Arial Unicode MS" panose="020B0604020202020204" pitchFamily="50" charset="-128"/>
              </a:rPr>
              <a:t>酸洗浄、空気酸化、粉砕</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処理した。この試料の導電性能は、</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GSCs</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に劣るものの木材由来</a:t>
            </a:r>
            <a:r>
              <a:rPr lang="en-US" altLang="ja-JP" sz="1600" dirty="0" smtClean="0">
                <a:latin typeface="Arial Unicode MS" panose="020B0604020202020204" pitchFamily="50" charset="-128"/>
                <a:ea typeface="Arial Unicode MS" panose="020B0604020202020204" pitchFamily="50" charset="-128"/>
                <a:cs typeface="Arial Unicode MS" panose="020B0604020202020204" pitchFamily="50" charset="-128"/>
              </a:rPr>
              <a:t>850℃</a:t>
            </a:r>
            <a:r>
              <a:rPr lang="ja-JP" altLang="en-US" sz="1600" dirty="0" smtClean="0">
                <a:latin typeface="Arial Unicode MS" panose="020B0604020202020204" pitchFamily="50" charset="-128"/>
                <a:ea typeface="Arial Unicode MS" panose="020B0604020202020204" pitchFamily="50" charset="-128"/>
                <a:cs typeface="Arial Unicode MS" panose="020B0604020202020204" pitchFamily="50" charset="-128"/>
              </a:rPr>
              <a:t>炭に比べて高い導電性能を示し、水に長時間安定に分散した。</a:t>
            </a:r>
            <a:r>
              <a:rPr lang="en-US" altLang="ja-JP"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XRD</a:t>
            </a:r>
            <a:r>
              <a:rPr lang="ja-JP" altLang="en-US"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や</a:t>
            </a:r>
            <a:r>
              <a:rPr lang="en-US" altLang="ja-JP"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SEM</a:t>
            </a:r>
            <a:r>
              <a:rPr lang="ja-JP" altLang="en-US"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観察の結果、比較的結晶化度の高い非晶炭素と</a:t>
            </a:r>
            <a:r>
              <a:rPr lang="en-US" altLang="ja-JP"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Si</a:t>
            </a:r>
            <a:r>
              <a:rPr lang="ja-JP" altLang="en-US"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由来の結晶が混在して効率よく粉砕され、ナノサイズの微粒子が観察された。</a:t>
            </a:r>
            <a:endParaRPr lang="en-US" altLang="ja-JP"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endParaRPr>
          </a:p>
          <a:p>
            <a:pPr marL="180975" indent="-180975" algn="just"/>
            <a:endParaRPr kumimoji="1" lang="en-US" altLang="ja-JP" sz="1600" b="1"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endParaRPr>
          </a:p>
          <a:p>
            <a:pPr marL="180975" indent="-180975" algn="just"/>
            <a:r>
              <a:rPr lang="ja-JP" altLang="en-US"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a:t>
            </a:r>
            <a:r>
              <a:rPr lang="en-US" altLang="ja-JP"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500℃</a:t>
            </a:r>
            <a:r>
              <a:rPr lang="ja-JP" altLang="en-US"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炭化で生じた</a:t>
            </a:r>
            <a:r>
              <a:rPr lang="en-US" altLang="ja-JP"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CF</a:t>
            </a:r>
            <a:r>
              <a:rPr lang="ja-JP" altLang="en-US" sz="1600" b="1"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タール</a:t>
            </a:r>
            <a:r>
              <a:rPr lang="ja-JP" altLang="en-US"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は炭素膜製造のために</a:t>
            </a:r>
            <a:r>
              <a:rPr lang="ja-JP" altLang="en-US" sz="1600" b="1"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山口大学 喜多</a:t>
            </a:r>
            <a:r>
              <a:rPr lang="ja-JP" altLang="en-US" sz="1600" b="1" dirty="0" smtClean="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英敏特命教授に提供。</a:t>
            </a:r>
            <a:r>
              <a:rPr kumimoji="1" lang="ja-JP" altLang="en-US" sz="1600" b="1" dirty="0">
                <a:solidFill>
                  <a:srgbClr val="FF0000"/>
                </a:solidFill>
                <a:latin typeface="Arial Unicode MS" panose="020B0604020202020204" pitchFamily="50" charset="-128"/>
                <a:ea typeface="Arial Unicode MS" panose="020B0604020202020204" pitchFamily="50" charset="-128"/>
                <a:cs typeface="Arial Unicode MS" panose="020B0604020202020204" pitchFamily="50" charset="-128"/>
              </a:rPr>
              <a:t>　</a:t>
            </a:r>
          </a:p>
        </p:txBody>
      </p:sp>
    </p:spTree>
    <p:extLst>
      <p:ext uri="{BB962C8B-B14F-4D97-AF65-F5344CB8AC3E}">
        <p14:creationId xmlns:p14="http://schemas.microsoft.com/office/powerpoint/2010/main" val="1613347418"/>
      </p:ext>
    </p:extLst>
  </p:cSld>
  <p:clrMapOvr>
    <a:masterClrMapping/>
  </p:clrMapOvr>
</p:sld>
</file>

<file path=ppt/theme/theme1.xml><?xml version="1.0" encoding="utf-8"?>
<a:theme xmlns:a="http://schemas.openxmlformats.org/drawingml/2006/main" name="Office ​​テーマ">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テーマ">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2541</TotalTime>
  <Words>2442</Words>
  <Application>Microsoft Office PowerPoint</Application>
  <PresentationFormat>画面に合わせる (4:3)</PresentationFormat>
  <Paragraphs>435</Paragraphs>
  <Slides>15</Slides>
  <Notes>4</Notes>
  <HiddenSlides>0</HiddenSlides>
  <MMClips>0</MMClips>
  <ScaleCrop>false</ScaleCrop>
  <HeadingPairs>
    <vt:vector size="4" baseType="variant">
      <vt:variant>
        <vt:lpstr>テーマ</vt:lpstr>
      </vt:variant>
      <vt:variant>
        <vt:i4>1</vt:i4>
      </vt:variant>
      <vt:variant>
        <vt:lpstr>スライド タイトル</vt:lpstr>
      </vt:variant>
      <vt:variant>
        <vt:i4>15</vt:i4>
      </vt:variant>
    </vt:vector>
  </HeadingPairs>
  <TitlesOfParts>
    <vt:vector size="16" baseType="lpstr">
      <vt:lpstr>Office ​​テーマ</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lpstr>PowerPoint プレゼンテーション</vt:lpstr>
    </vt:vector>
  </TitlesOfParts>
  <Company>Toshiba</Company>
  <LinksUpToDate>false</LinksUpToDate>
  <SharedDoc>false</SharedDoc>
  <HyperlinksChanged>false</HyperlinksChanged>
  <AppVersion>14.0000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プレゼンテーション</dc:title>
  <dc:creator>kyoko</dc:creator>
  <cp:lastModifiedBy>kyoko</cp:lastModifiedBy>
  <cp:revision>155</cp:revision>
  <cp:lastPrinted>2019-05-14T06:10:11Z</cp:lastPrinted>
  <dcterms:created xsi:type="dcterms:W3CDTF">2019-03-20T02:16:17Z</dcterms:created>
  <dcterms:modified xsi:type="dcterms:W3CDTF">2019-05-14T06:37:10Z</dcterms:modified>
</cp:coreProperties>
</file>